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61" r:id="rId2"/>
  </p:sldMasterIdLst>
  <p:notesMasterIdLst>
    <p:notesMasterId r:id="rId59"/>
  </p:notesMasterIdLst>
  <p:sldIdLst>
    <p:sldId id="256" r:id="rId3"/>
    <p:sldId id="258" r:id="rId4"/>
    <p:sldId id="259" r:id="rId5"/>
    <p:sldId id="290" r:id="rId6"/>
    <p:sldId id="291" r:id="rId7"/>
    <p:sldId id="261" r:id="rId8"/>
    <p:sldId id="262" r:id="rId9"/>
    <p:sldId id="293" r:id="rId10"/>
    <p:sldId id="263" r:id="rId11"/>
    <p:sldId id="264" r:id="rId12"/>
    <p:sldId id="265" r:id="rId13"/>
    <p:sldId id="266" r:id="rId14"/>
    <p:sldId id="268" r:id="rId15"/>
    <p:sldId id="269" r:id="rId16"/>
    <p:sldId id="270" r:id="rId17"/>
    <p:sldId id="271" r:id="rId18"/>
    <p:sldId id="272" r:id="rId19"/>
    <p:sldId id="301" r:id="rId20"/>
    <p:sldId id="274" r:id="rId21"/>
    <p:sldId id="338" r:id="rId22"/>
    <p:sldId id="292" r:id="rId23"/>
    <p:sldId id="309" r:id="rId24"/>
    <p:sldId id="308" r:id="rId25"/>
    <p:sldId id="310" r:id="rId26"/>
    <p:sldId id="314" r:id="rId27"/>
    <p:sldId id="317" r:id="rId28"/>
    <p:sldId id="318" r:id="rId29"/>
    <p:sldId id="319" r:id="rId30"/>
    <p:sldId id="321" r:id="rId31"/>
    <p:sldId id="320" r:id="rId32"/>
    <p:sldId id="324" r:id="rId33"/>
    <p:sldId id="325" r:id="rId34"/>
    <p:sldId id="326" r:id="rId35"/>
    <p:sldId id="327" r:id="rId36"/>
    <p:sldId id="323" r:id="rId37"/>
    <p:sldId id="328" r:id="rId38"/>
    <p:sldId id="329" r:id="rId39"/>
    <p:sldId id="330" r:id="rId40"/>
    <p:sldId id="331" r:id="rId41"/>
    <p:sldId id="332" r:id="rId42"/>
    <p:sldId id="333" r:id="rId43"/>
    <p:sldId id="299" r:id="rId44"/>
    <p:sldId id="334" r:id="rId45"/>
    <p:sldId id="335" r:id="rId46"/>
    <p:sldId id="336" r:id="rId47"/>
    <p:sldId id="312" r:id="rId48"/>
    <p:sldId id="287" r:id="rId49"/>
    <p:sldId id="339" r:id="rId50"/>
    <p:sldId id="340" r:id="rId51"/>
    <p:sldId id="341" r:id="rId52"/>
    <p:sldId id="282" r:id="rId53"/>
    <p:sldId id="298" r:id="rId54"/>
    <p:sldId id="295" r:id="rId55"/>
    <p:sldId id="296" r:id="rId56"/>
    <p:sldId id="303" r:id="rId57"/>
    <p:sldId id="307" r:id="rId58"/>
  </p:sldIdLst>
  <p:sldSz cx="9144000" cy="6858000" type="screen4x3"/>
  <p:notesSz cx="7104063"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011" autoAdjust="0"/>
  </p:normalViewPr>
  <p:slideViewPr>
    <p:cSldViewPr snapToGrid="0">
      <p:cViewPr varScale="1">
        <p:scale>
          <a:sx n="78" d="100"/>
          <a:sy n="78" d="100"/>
        </p:scale>
        <p:origin x="159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s>
</file>

<file path=ppt/media/image1.png>
</file>

<file path=ppt/media/image10.png>
</file>

<file path=ppt/media/image11.png>
</file>

<file path=ppt/media/image12.jpeg>
</file>

<file path=ppt/media/image13.jpeg>
</file>

<file path=ppt/media/image14.jpeg>
</file>

<file path=ppt/media/image15.jpeg>
</file>

<file path=ppt/media/image16.JP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gif>
</file>

<file path=ppt/media/image29.png>
</file>

<file path=ppt/media/image3.png>
</file>

<file path=ppt/media/image30.png>
</file>

<file path=ppt/media/image31.png>
</file>

<file path=ppt/media/image32.png>
</file>

<file path=ppt/media/image33.JPG>
</file>

<file path=ppt/media/image34.png>
</file>

<file path=ppt/media/image35.JP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2"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r>
              <a:rPr lang="en-US" sz="1800" b="0" strike="noStrike" spc="-1">
                <a:solidFill>
                  <a:srgbClr val="000000"/>
                </a:solidFill>
                <a:latin typeface="Calibri"/>
              </a:rPr>
              <a:t>Click to move the slide</a:t>
            </a:r>
          </a:p>
        </p:txBody>
      </p:sp>
      <p:sp>
        <p:nvSpPr>
          <p:cNvPr id="93" name="PlaceHolder 2"/>
          <p:cNvSpPr>
            <a:spLocks noGrp="1"/>
          </p:cNvSpPr>
          <p:nvPr>
            <p:ph type="body"/>
          </p:nvPr>
        </p:nvSpPr>
        <p:spPr>
          <a:xfrm>
            <a:off x="756000" y="5078520"/>
            <a:ext cx="6047640" cy="4811040"/>
          </a:xfrm>
          <a:prstGeom prst="rect">
            <a:avLst/>
          </a:prstGeom>
        </p:spPr>
        <p:txBody>
          <a:bodyPr lIns="0" tIns="0" rIns="0" bIns="0">
            <a:noAutofit/>
          </a:bodyPr>
          <a:lstStyle/>
          <a:p>
            <a:r>
              <a:rPr lang="de-DE" sz="2000" b="0" strike="noStrike" spc="-1">
                <a:latin typeface="Arial"/>
              </a:rPr>
              <a:t>Click to edit the notes' format</a:t>
            </a:r>
          </a:p>
        </p:txBody>
      </p:sp>
      <p:sp>
        <p:nvSpPr>
          <p:cNvPr id="94" name="PlaceHolder 3"/>
          <p:cNvSpPr>
            <a:spLocks noGrp="1"/>
          </p:cNvSpPr>
          <p:nvPr>
            <p:ph type="hdr"/>
          </p:nvPr>
        </p:nvSpPr>
        <p:spPr>
          <a:xfrm>
            <a:off x="0" y="0"/>
            <a:ext cx="3280680" cy="534240"/>
          </a:xfrm>
          <a:prstGeom prst="rect">
            <a:avLst/>
          </a:prstGeom>
        </p:spPr>
        <p:txBody>
          <a:bodyPr lIns="0" tIns="0" rIns="0" bIns="0">
            <a:noAutofit/>
          </a:bodyPr>
          <a:lstStyle/>
          <a:p>
            <a:r>
              <a:rPr lang="de-DE" sz="1400" b="0" strike="noStrike" spc="-1">
                <a:latin typeface="Times New Roman"/>
              </a:rPr>
              <a:t> </a:t>
            </a:r>
          </a:p>
        </p:txBody>
      </p:sp>
      <p:sp>
        <p:nvSpPr>
          <p:cNvPr id="95"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de-DE" sz="1400" b="0" strike="noStrike" spc="-1">
                <a:latin typeface="Times New Roman"/>
              </a:rPr>
              <a:t> </a:t>
            </a:r>
          </a:p>
        </p:txBody>
      </p:sp>
      <p:sp>
        <p:nvSpPr>
          <p:cNvPr id="96" name="PlaceHolder 5"/>
          <p:cNvSpPr>
            <a:spLocks noGrp="1"/>
          </p:cNvSpPr>
          <p:nvPr>
            <p:ph type="ftr"/>
          </p:nvPr>
        </p:nvSpPr>
        <p:spPr>
          <a:xfrm>
            <a:off x="0" y="10157400"/>
            <a:ext cx="3280680" cy="534240"/>
          </a:xfrm>
          <a:prstGeom prst="rect">
            <a:avLst/>
          </a:prstGeom>
        </p:spPr>
        <p:txBody>
          <a:bodyPr lIns="0" tIns="0" rIns="0" bIns="0" anchor="b">
            <a:noAutofit/>
          </a:bodyPr>
          <a:lstStyle/>
          <a:p>
            <a:r>
              <a:rPr lang="de-DE" sz="1400" b="0" strike="noStrike" spc="-1">
                <a:latin typeface="Times New Roman"/>
              </a:rPr>
              <a:t> </a:t>
            </a:r>
          </a:p>
        </p:txBody>
      </p:sp>
      <p:sp>
        <p:nvSpPr>
          <p:cNvPr id="97"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0996EF2D-DBB1-4553-94E1-6747DB10C130}" type="slidenum">
              <a:rPr lang="de-DE" sz="1400" b="0" strike="noStrike" spc="-1">
                <a:latin typeface="Times New Roman"/>
              </a:rPr>
              <a:t>‹Nr.›</a:t>
            </a:fld>
            <a:endParaRPr lang="de-DE"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noRot="1" noChangeAspect="1"/>
          </p:cNvSpPr>
          <p:nvPr>
            <p:ph type="sldImg"/>
          </p:nvPr>
        </p:nvSpPr>
        <p:spPr>
          <a:xfrm>
            <a:off x="1249363" y="1279525"/>
            <a:ext cx="4605337" cy="3454400"/>
          </a:xfrm>
          <a:prstGeom prst="rect">
            <a:avLst/>
          </a:prstGeom>
        </p:spPr>
      </p:sp>
      <p:sp>
        <p:nvSpPr>
          <p:cNvPr id="29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a:latin typeface="Arial"/>
              </a:rPr>
              <a:t>https://smw.ch/journalimage/1170/0/ratio/view/article/ezm_smw/en/smw.2018.14691/3e6725bcb1b49093abfcca18f1e00b6525c2f594/14691.jpg/rsrc/ji</a:t>
            </a:r>
          </a:p>
        </p:txBody>
      </p:sp>
      <p:sp>
        <p:nvSpPr>
          <p:cNvPr id="29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9AC981BD-4C5C-4952-B18D-317C0CD8CAB9}" type="slidenum">
              <a:rPr lang="de-DE" sz="1300" b="0" strike="noStrike" spc="-1">
                <a:latin typeface="Times New Roman"/>
              </a:rPr>
              <a:t>1</a:t>
            </a:fld>
            <a:endParaRPr lang="de-DE" sz="13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25</a:t>
            </a:fld>
            <a:endParaRPr lang="de-DE" sz="1300" b="0" strike="noStrike" spc="-1">
              <a:latin typeface="Times New Roman"/>
            </a:endParaRPr>
          </a:p>
        </p:txBody>
      </p:sp>
    </p:spTree>
    <p:extLst>
      <p:ext uri="{BB962C8B-B14F-4D97-AF65-F5344CB8AC3E}">
        <p14:creationId xmlns:p14="http://schemas.microsoft.com/office/powerpoint/2010/main" val="26537979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26</a:t>
            </a:fld>
            <a:endParaRPr lang="de-DE" sz="1300" b="0" strike="noStrike" spc="-1">
              <a:latin typeface="Times New Roman"/>
            </a:endParaRPr>
          </a:p>
        </p:txBody>
      </p:sp>
    </p:spTree>
    <p:extLst>
      <p:ext uri="{BB962C8B-B14F-4D97-AF65-F5344CB8AC3E}">
        <p14:creationId xmlns:p14="http://schemas.microsoft.com/office/powerpoint/2010/main" val="18009937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27</a:t>
            </a:fld>
            <a:endParaRPr lang="de-DE" sz="1300" b="0" strike="noStrike" spc="-1">
              <a:latin typeface="Times New Roman"/>
            </a:endParaRPr>
          </a:p>
        </p:txBody>
      </p:sp>
    </p:spTree>
    <p:extLst>
      <p:ext uri="{BB962C8B-B14F-4D97-AF65-F5344CB8AC3E}">
        <p14:creationId xmlns:p14="http://schemas.microsoft.com/office/powerpoint/2010/main" val="40191594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28</a:t>
            </a:fld>
            <a:endParaRPr lang="de-DE" sz="1300" b="0" strike="noStrike" spc="-1">
              <a:latin typeface="Times New Roman"/>
            </a:endParaRPr>
          </a:p>
        </p:txBody>
      </p:sp>
    </p:spTree>
    <p:extLst>
      <p:ext uri="{BB962C8B-B14F-4D97-AF65-F5344CB8AC3E}">
        <p14:creationId xmlns:p14="http://schemas.microsoft.com/office/powerpoint/2010/main" val="10775738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29</a:t>
            </a:fld>
            <a:endParaRPr lang="de-DE" sz="1300" b="0" strike="noStrike" spc="-1">
              <a:latin typeface="Times New Roman"/>
            </a:endParaRPr>
          </a:p>
        </p:txBody>
      </p:sp>
    </p:spTree>
    <p:extLst>
      <p:ext uri="{BB962C8B-B14F-4D97-AF65-F5344CB8AC3E}">
        <p14:creationId xmlns:p14="http://schemas.microsoft.com/office/powerpoint/2010/main" val="22746457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30</a:t>
            </a:fld>
            <a:endParaRPr lang="de-DE" sz="1300" b="0" strike="noStrike" spc="-1">
              <a:latin typeface="Times New Roman"/>
            </a:endParaRPr>
          </a:p>
        </p:txBody>
      </p:sp>
    </p:spTree>
    <p:extLst>
      <p:ext uri="{BB962C8B-B14F-4D97-AF65-F5344CB8AC3E}">
        <p14:creationId xmlns:p14="http://schemas.microsoft.com/office/powerpoint/2010/main" val="33381897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31</a:t>
            </a:fld>
            <a:endParaRPr lang="de-DE" sz="1300" b="0" strike="noStrike" spc="-1">
              <a:latin typeface="Times New Roman"/>
            </a:endParaRPr>
          </a:p>
        </p:txBody>
      </p:sp>
    </p:spTree>
    <p:extLst>
      <p:ext uri="{BB962C8B-B14F-4D97-AF65-F5344CB8AC3E}">
        <p14:creationId xmlns:p14="http://schemas.microsoft.com/office/powerpoint/2010/main" val="10444711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[1] 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32</a:t>
            </a:fld>
            <a:endParaRPr lang="de-DE" sz="1300" b="0" strike="noStrike" spc="-1">
              <a:latin typeface="Times New Roman"/>
            </a:endParaRPr>
          </a:p>
        </p:txBody>
      </p:sp>
    </p:spTree>
    <p:extLst>
      <p:ext uri="{BB962C8B-B14F-4D97-AF65-F5344CB8AC3E}">
        <p14:creationId xmlns:p14="http://schemas.microsoft.com/office/powerpoint/2010/main" val="11109966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a:t>
            </a:r>
          </a:p>
          <a:p>
            <a:endParaRPr lang="de-DE" sz="2000" b="0" strike="noStrike" spc="-1" dirty="0">
              <a:latin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2000" b="1" strike="noStrike" spc="-1" dirty="0">
                <a:latin typeface="Calibri"/>
              </a:rPr>
              <a:t>Abb.21</a:t>
            </a:r>
            <a:r>
              <a:rPr lang="de-DE" sz="2000" b="1" spc="-1" dirty="0">
                <a:latin typeface="Calibri"/>
              </a:rPr>
              <a:t>: Ausschnitt Class Diagramm „Rescue Robot“</a:t>
            </a:r>
            <a:endParaRPr lang="de-DE" sz="2000" dirty="0"/>
          </a:p>
          <a:p>
            <a:r>
              <a:rPr lang="de-DE" sz="2000" b="0" strike="noStrike" spc="-1" dirty="0">
                <a:latin typeface="Arial"/>
              </a:rPr>
              <a:t>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33</a:t>
            </a:fld>
            <a:endParaRPr lang="de-DE" sz="1300" b="0" strike="noStrike" spc="-1">
              <a:latin typeface="Times New Roman"/>
            </a:endParaRPr>
          </a:p>
        </p:txBody>
      </p:sp>
    </p:spTree>
    <p:extLst>
      <p:ext uri="{BB962C8B-B14F-4D97-AF65-F5344CB8AC3E}">
        <p14:creationId xmlns:p14="http://schemas.microsoft.com/office/powerpoint/2010/main" val="3540967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34</a:t>
            </a:fld>
            <a:endParaRPr lang="de-DE" sz="1300" b="0" strike="noStrike" spc="-1">
              <a:latin typeface="Times New Roman"/>
            </a:endParaRPr>
          </a:p>
        </p:txBody>
      </p:sp>
    </p:spTree>
    <p:extLst>
      <p:ext uri="{BB962C8B-B14F-4D97-AF65-F5344CB8AC3E}">
        <p14:creationId xmlns:p14="http://schemas.microsoft.com/office/powerpoint/2010/main" val="1021882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laceHolder 1"/>
          <p:cNvSpPr>
            <a:spLocks noGrp="1" noRot="1" noChangeAspect="1"/>
          </p:cNvSpPr>
          <p:nvPr>
            <p:ph type="sldImg"/>
          </p:nvPr>
        </p:nvSpPr>
        <p:spPr>
          <a:xfrm>
            <a:off x="1249363" y="1279525"/>
            <a:ext cx="4605337" cy="3454400"/>
          </a:xfrm>
          <a:prstGeom prst="rect">
            <a:avLst/>
          </a:prstGeom>
        </p:spPr>
      </p:sp>
      <p:sp>
        <p:nvSpPr>
          <p:cNvPr id="301"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dirty="0">
                <a:latin typeface="Arial"/>
              </a:rPr>
              <a:t>Industrie: https://p5.focus.de/img/fotos/origs8399001/3248515803-w630-h472-o-q75-p5/urn-newsml-dpa-com-20090101-180201-99-893310-large-4-3.jpg</a:t>
            </a:r>
          </a:p>
          <a:p>
            <a:pPr marL="216000" indent="-216000">
              <a:lnSpc>
                <a:spcPct val="100000"/>
              </a:lnSpc>
            </a:pPr>
            <a:r>
              <a:rPr lang="de-DE" sz="2000" b="0" strike="noStrike" spc="-1" dirty="0">
                <a:latin typeface="Arial"/>
              </a:rPr>
              <a:t>Symbol Radioaktivität: https://www.bing.com/images/search?view=detailV2&amp;ccid=aEen5oci&amp;id=07E55ADF47F304D706522CC1EAD136D1CED4B56A&amp;thid=OIP.aEen5ociNwYqUa_MO5xlEgHaHJ&amp;mediaurl=https%3a%2f%2fwww.quickanddirtytips.com%2fsites%2fdefault%2ffiles%2fimages%2f3327%2fradiation.jpg&amp;exph=483&amp;expw=500&amp;q=radioaktivit%c3%a4t&amp;simid=607996072949386572&amp;ck=5A93E4F0E75F5D142D9F7EC5B079EAF4&amp;selectedIndex=190&amp;FORM=IRPRST&amp;ajaxhist=0</a:t>
            </a: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Bild Industrie löschen: https://www.donnersberg.de/</a:t>
            </a:r>
            <a:r>
              <a:rPr lang="de-DE" sz="2000" b="0" strike="noStrike" spc="-1" dirty="0" err="1">
                <a:latin typeface="Arial"/>
              </a:rPr>
              <a:t>donnersbergkreis</a:t>
            </a:r>
            <a:r>
              <a:rPr lang="de-DE" sz="2000" b="0" strike="noStrike" spc="-1" dirty="0">
                <a:latin typeface="Arial"/>
              </a:rPr>
              <a:t>/Aktuelles/Aktuelles%20aus%20dem%20Kreishaus/2017/August/Großübung%20erfolgreich%20bewältigt/</a:t>
            </a:r>
          </a:p>
          <a:p>
            <a:pPr marL="216000" indent="-216000">
              <a:lnSpc>
                <a:spcPct val="100000"/>
              </a:lnSpc>
            </a:pPr>
            <a:r>
              <a:rPr lang="de-DE" sz="2000" b="0" strike="noStrike" spc="-1" dirty="0">
                <a:latin typeface="Arial"/>
              </a:rPr>
              <a:t> </a:t>
            </a:r>
          </a:p>
          <a:p>
            <a:pPr marL="216000" indent="-216000">
              <a:lnSpc>
                <a:spcPct val="100000"/>
              </a:lnSpc>
            </a:pPr>
            <a:r>
              <a:rPr lang="de-DE" sz="2000" b="0" strike="noStrike" spc="-1" dirty="0">
                <a:latin typeface="Arial"/>
              </a:rPr>
              <a:t>Robot: https://www.mining-technology.com/features/feature111373/</a:t>
            </a:r>
          </a:p>
          <a:p>
            <a:pPr marL="216000" indent="-216000">
              <a:lnSpc>
                <a:spcPct val="100000"/>
              </a:lnSpc>
            </a:pPr>
            <a:endParaRPr lang="de-DE" sz="2000" b="0" strike="noStrike" spc="-1" dirty="0">
              <a:latin typeface="Arial"/>
            </a:endParaRP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Naturkatastrophe: https://www.planet-wissen.de/natur/naturgewalten/erdbeben/index.html</a:t>
            </a:r>
          </a:p>
        </p:txBody>
      </p:sp>
      <p:sp>
        <p:nvSpPr>
          <p:cNvPr id="302"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CFDBEC31-9058-4D4E-A6D2-46D0216894D1}" type="slidenum">
              <a:rPr lang="de-DE" sz="1300" b="0" strike="noStrike" spc="-1">
                <a:latin typeface="Times New Roman"/>
              </a:rPr>
              <a:t>2</a:t>
            </a:fld>
            <a:endParaRPr lang="de-DE" sz="1300" b="0" strike="noStrike" spc="-1">
              <a:latin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35</a:t>
            </a:fld>
            <a:endParaRPr lang="de-DE" sz="1300" b="0" strike="noStrike" spc="-1">
              <a:latin typeface="Times New Roman"/>
            </a:endParaRPr>
          </a:p>
        </p:txBody>
      </p:sp>
    </p:spTree>
    <p:extLst>
      <p:ext uri="{BB962C8B-B14F-4D97-AF65-F5344CB8AC3E}">
        <p14:creationId xmlns:p14="http://schemas.microsoft.com/office/powerpoint/2010/main" val="21780816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36</a:t>
            </a:fld>
            <a:endParaRPr lang="de-DE" sz="1300" b="0" strike="noStrike" spc="-1">
              <a:latin typeface="Times New Roman"/>
            </a:endParaRPr>
          </a:p>
        </p:txBody>
      </p:sp>
    </p:spTree>
    <p:extLst>
      <p:ext uri="{BB962C8B-B14F-4D97-AF65-F5344CB8AC3E}">
        <p14:creationId xmlns:p14="http://schemas.microsoft.com/office/powerpoint/2010/main" val="2830207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37</a:t>
            </a:fld>
            <a:endParaRPr lang="de-DE" sz="1300" b="0" strike="noStrike" spc="-1">
              <a:latin typeface="Times New Roman"/>
            </a:endParaRPr>
          </a:p>
        </p:txBody>
      </p:sp>
    </p:spTree>
    <p:extLst>
      <p:ext uri="{BB962C8B-B14F-4D97-AF65-F5344CB8AC3E}">
        <p14:creationId xmlns:p14="http://schemas.microsoft.com/office/powerpoint/2010/main" val="34228207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38</a:t>
            </a:fld>
            <a:endParaRPr lang="de-DE" sz="1300" b="0" strike="noStrike" spc="-1">
              <a:latin typeface="Times New Roman"/>
            </a:endParaRPr>
          </a:p>
        </p:txBody>
      </p:sp>
    </p:spTree>
    <p:extLst>
      <p:ext uri="{BB962C8B-B14F-4D97-AF65-F5344CB8AC3E}">
        <p14:creationId xmlns:p14="http://schemas.microsoft.com/office/powerpoint/2010/main" val="2939044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39</a:t>
            </a:fld>
            <a:endParaRPr lang="de-DE" sz="1300" b="0" strike="noStrike" spc="-1">
              <a:latin typeface="Times New Roman"/>
            </a:endParaRPr>
          </a:p>
        </p:txBody>
      </p:sp>
    </p:spTree>
    <p:extLst>
      <p:ext uri="{BB962C8B-B14F-4D97-AF65-F5344CB8AC3E}">
        <p14:creationId xmlns:p14="http://schemas.microsoft.com/office/powerpoint/2010/main" val="13601639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40</a:t>
            </a:fld>
            <a:endParaRPr lang="de-DE" sz="1300" b="0" strike="noStrike" spc="-1">
              <a:latin typeface="Times New Roman"/>
            </a:endParaRPr>
          </a:p>
        </p:txBody>
      </p:sp>
    </p:spTree>
    <p:extLst>
      <p:ext uri="{BB962C8B-B14F-4D97-AF65-F5344CB8AC3E}">
        <p14:creationId xmlns:p14="http://schemas.microsoft.com/office/powerpoint/2010/main" val="20894160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41</a:t>
            </a:fld>
            <a:endParaRPr lang="de-DE" sz="1300" b="0" strike="noStrike" spc="-1">
              <a:latin typeface="Times New Roman"/>
            </a:endParaRPr>
          </a:p>
        </p:txBody>
      </p:sp>
    </p:spTree>
    <p:extLst>
      <p:ext uri="{BB962C8B-B14F-4D97-AF65-F5344CB8AC3E}">
        <p14:creationId xmlns:p14="http://schemas.microsoft.com/office/powerpoint/2010/main" val="5771760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42</a:t>
            </a:fld>
            <a:endParaRPr lang="de-DE" sz="1300" b="0" strike="noStrike" spc="-1">
              <a:latin typeface="Times New Roman"/>
            </a:endParaRPr>
          </a:p>
        </p:txBody>
      </p:sp>
    </p:spTree>
    <p:extLst>
      <p:ext uri="{BB962C8B-B14F-4D97-AF65-F5344CB8AC3E}">
        <p14:creationId xmlns:p14="http://schemas.microsoft.com/office/powerpoint/2010/main" val="2962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43</a:t>
            </a:fld>
            <a:endParaRPr lang="de-DE" sz="1300" b="0" strike="noStrike" spc="-1">
              <a:latin typeface="Times New Roman"/>
            </a:endParaRPr>
          </a:p>
        </p:txBody>
      </p:sp>
    </p:spTree>
    <p:extLst>
      <p:ext uri="{BB962C8B-B14F-4D97-AF65-F5344CB8AC3E}">
        <p14:creationId xmlns:p14="http://schemas.microsoft.com/office/powerpoint/2010/main" val="30577062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44</a:t>
            </a:fld>
            <a:endParaRPr lang="de-DE" sz="1300" b="0" strike="noStrike" spc="-1">
              <a:latin typeface="Times New Roman"/>
            </a:endParaRPr>
          </a:p>
        </p:txBody>
      </p:sp>
    </p:spTree>
    <p:extLst>
      <p:ext uri="{BB962C8B-B14F-4D97-AF65-F5344CB8AC3E}">
        <p14:creationId xmlns:p14="http://schemas.microsoft.com/office/powerpoint/2010/main" val="827683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PlaceHolder 1"/>
          <p:cNvSpPr>
            <a:spLocks noGrp="1" noRot="1" noChangeAspect="1"/>
          </p:cNvSpPr>
          <p:nvPr>
            <p:ph type="sldImg"/>
          </p:nvPr>
        </p:nvSpPr>
        <p:spPr>
          <a:xfrm>
            <a:off x="1249363" y="1279525"/>
            <a:ext cx="4605337" cy="3454400"/>
          </a:xfrm>
          <a:prstGeom prst="rect">
            <a:avLst/>
          </a:prstGeom>
        </p:spPr>
      </p:sp>
      <p:sp>
        <p:nvSpPr>
          <p:cNvPr id="304"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dirty="0">
                <a:latin typeface="Arial"/>
              </a:rPr>
              <a:t>Industrie: https://p5.focus.de/img/fotos/origs8399001/3248515803-w630-h472-o-q75-p5/urn-newsml-dpa-com-20090101-180201-99-893310-large-4-3.jpg</a:t>
            </a:r>
          </a:p>
          <a:p>
            <a:pPr marL="216000" indent="-216000">
              <a:lnSpc>
                <a:spcPct val="100000"/>
              </a:lnSpc>
            </a:pPr>
            <a:r>
              <a:rPr lang="de-DE" sz="2000" b="0" strike="noStrike" spc="-1" dirty="0">
                <a:latin typeface="Arial"/>
              </a:rPr>
              <a:t>Symbol Radioaktivität: https://www.bing.com/images/search?view=detailV2&amp;ccid=aEen5oci&amp;id=07E55ADF47F304D706522CC1EAD136D1CED4B56A&amp;thid=OIP.aEen5ociNwYqUa_MO5xlEgHaHJ&amp;mediaurl=https%3a%2f%2fwww.quickanddirtytips.com%2fsites%2fdefault%2ffiles%2fimages%2f3327%2fradiation.jpg&amp;exph=483&amp;expw=500&amp;q=radioaktivit%c3%a4t&amp;simid=607996072949386572&amp;ck=5A93E4F0E75F5D142D9F7EC5B079EAF4&amp;selectedIndex=190&amp;FORM=IRPRST&amp;ajaxhist=0</a:t>
            </a: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Bild Industrie löschen: https://www.donnersberg.de/</a:t>
            </a:r>
            <a:r>
              <a:rPr lang="de-DE" sz="2000" b="0" strike="noStrike" spc="-1" dirty="0" err="1">
                <a:latin typeface="Arial"/>
              </a:rPr>
              <a:t>donnersbergkreis</a:t>
            </a:r>
            <a:r>
              <a:rPr lang="de-DE" sz="2000" b="0" strike="noStrike" spc="-1" dirty="0">
                <a:latin typeface="Arial"/>
              </a:rPr>
              <a:t>/Aktuelles/Aktuelles%20aus%20dem%20Kreishaus/2017/August/Großübung%20erfolgreich%20bewältigt/</a:t>
            </a:r>
          </a:p>
          <a:p>
            <a:pPr marL="216000" indent="-216000">
              <a:lnSpc>
                <a:spcPct val="100000"/>
              </a:lnSpc>
            </a:pPr>
            <a:r>
              <a:rPr lang="de-DE" sz="2000" b="0" strike="noStrike" spc="-1" dirty="0">
                <a:latin typeface="Arial"/>
              </a:rPr>
              <a:t> </a:t>
            </a:r>
          </a:p>
          <a:p>
            <a:pPr marL="216000" indent="-216000">
              <a:lnSpc>
                <a:spcPct val="100000"/>
              </a:lnSpc>
            </a:pPr>
            <a:r>
              <a:rPr lang="de-DE" sz="2000" b="0" strike="noStrike" spc="-1" dirty="0">
                <a:latin typeface="Arial"/>
              </a:rPr>
              <a:t>Robot: https://www.mining-technology.com/features/feature111373/</a:t>
            </a:r>
          </a:p>
          <a:p>
            <a:pPr marL="216000" indent="-216000">
              <a:lnSpc>
                <a:spcPct val="100000"/>
              </a:lnSpc>
            </a:pPr>
            <a:endParaRPr lang="de-DE" sz="2000" b="0" strike="noStrike" spc="-1" dirty="0">
              <a:latin typeface="Arial"/>
            </a:endParaRP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Naturkatastrophe: https://www.planet-wissen.de/natur/naturgewalten/erdbeben/index.html</a:t>
            </a:r>
          </a:p>
        </p:txBody>
      </p:sp>
      <p:sp>
        <p:nvSpPr>
          <p:cNvPr id="305"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3B504DE7-153F-4E22-9786-6E9911319155}" type="slidenum">
              <a:rPr lang="de-DE" sz="1300" b="0" strike="noStrike" spc="-1">
                <a:latin typeface="Times New Roman"/>
              </a:rPr>
              <a:t>3</a:t>
            </a:fld>
            <a:endParaRPr lang="de-DE" sz="1300" b="0" strike="noStrike" spc="-1">
              <a:latin typeface="Times New Roman"/>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45</a:t>
            </a:fld>
            <a:endParaRPr lang="de-DE" sz="1300" b="0" strike="noStrike" spc="-1">
              <a:latin typeface="Times New Roman"/>
            </a:endParaRPr>
          </a:p>
        </p:txBody>
      </p:sp>
    </p:spTree>
    <p:extLst>
      <p:ext uri="{BB962C8B-B14F-4D97-AF65-F5344CB8AC3E}">
        <p14:creationId xmlns:p14="http://schemas.microsoft.com/office/powerpoint/2010/main" val="38939785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r>
              <a:rPr lang="de-DE" dirty="0"/>
              <a:t>FEM -  Finite-Elemente-Methode</a:t>
            </a:r>
          </a:p>
          <a:p>
            <a:r>
              <a:rPr lang="de-DE" dirty="0"/>
              <a:t>Durch dessen Einsatz können Bauteile und ganze Baugruppen auf ihre Steifigkeit und Festigkeit untersucht werden. Komplexe Lastfälle und zahlreiche Randbedingungen können abgebildet werden, wodurch wesentlich detailliertere Ergebnisse erzielt werden können, als dies beispielsweise bei einer analytischen Handrechnung der Fall wäre. Überdimensionierungen werden erkannt und unterbunden. Kritische Stellen lassen sich detektieren und entschärfen. Dadurch wird eine Verbesserung der Gesamtkonstruktion erzielt</a:t>
            </a:r>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47</a:t>
            </a:fld>
            <a:endParaRPr lang="de-DE" sz="1400" b="0" strike="noStrike" spc="-1">
              <a:latin typeface="Times New Roman"/>
            </a:endParaRPr>
          </a:p>
        </p:txBody>
      </p:sp>
    </p:spTree>
    <p:extLst>
      <p:ext uri="{BB962C8B-B14F-4D97-AF65-F5344CB8AC3E}">
        <p14:creationId xmlns:p14="http://schemas.microsoft.com/office/powerpoint/2010/main" val="33658989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48</a:t>
            </a:fld>
            <a:endParaRPr lang="de-DE" sz="1300" b="0" strike="noStrike" spc="-1">
              <a:latin typeface="Times New Roman"/>
            </a:endParaRPr>
          </a:p>
        </p:txBody>
      </p:sp>
    </p:spTree>
    <p:extLst>
      <p:ext uri="{BB962C8B-B14F-4D97-AF65-F5344CB8AC3E}">
        <p14:creationId xmlns:p14="http://schemas.microsoft.com/office/powerpoint/2010/main" val="280922679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49</a:t>
            </a:fld>
            <a:endParaRPr lang="de-DE" sz="1300" b="0" strike="noStrike" spc="-1">
              <a:latin typeface="Times New Roman"/>
            </a:endParaRPr>
          </a:p>
        </p:txBody>
      </p:sp>
    </p:spTree>
    <p:extLst>
      <p:ext uri="{BB962C8B-B14F-4D97-AF65-F5344CB8AC3E}">
        <p14:creationId xmlns:p14="http://schemas.microsoft.com/office/powerpoint/2010/main" val="7817371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50</a:t>
            </a:fld>
            <a:endParaRPr lang="de-DE" sz="1300" b="0" strike="noStrike" spc="-1">
              <a:latin typeface="Times New Roman"/>
            </a:endParaRPr>
          </a:p>
        </p:txBody>
      </p:sp>
    </p:spTree>
    <p:extLst>
      <p:ext uri="{BB962C8B-B14F-4D97-AF65-F5344CB8AC3E}">
        <p14:creationId xmlns:p14="http://schemas.microsoft.com/office/powerpoint/2010/main" val="11856487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PlaceHolder 1"/>
          <p:cNvSpPr>
            <a:spLocks noGrp="1" noRot="1" noChangeAspect="1"/>
          </p:cNvSpPr>
          <p:nvPr>
            <p:ph type="sldImg"/>
          </p:nvPr>
        </p:nvSpPr>
        <p:spPr>
          <a:xfrm>
            <a:off x="1249363" y="1279525"/>
            <a:ext cx="4605337" cy="3454400"/>
          </a:xfrm>
          <a:prstGeom prst="rect">
            <a:avLst/>
          </a:prstGeom>
        </p:spPr>
      </p:sp>
      <p:sp>
        <p:nvSpPr>
          <p:cNvPr id="328"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9"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8906171C-1512-4206-AC5F-440B83EF80C3}" type="slidenum">
              <a:rPr lang="de-DE" sz="1300" b="0" strike="noStrike" spc="-1">
                <a:latin typeface="Times New Roman"/>
              </a:rPr>
              <a:t>51</a:t>
            </a:fld>
            <a:endParaRPr lang="de-DE" sz="1300" b="0" strike="noStrike" spc="-1">
              <a:latin typeface="Times New Roman"/>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53</a:t>
            </a:fld>
            <a:endParaRPr lang="de-DE" sz="1300" b="0" strike="noStrike" spc="-1">
              <a:latin typeface="Times New Roman"/>
            </a:endParaRPr>
          </a:p>
        </p:txBody>
      </p:sp>
    </p:spTree>
    <p:extLst>
      <p:ext uri="{BB962C8B-B14F-4D97-AF65-F5344CB8AC3E}">
        <p14:creationId xmlns:p14="http://schemas.microsoft.com/office/powerpoint/2010/main" val="35612090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54</a:t>
            </a:fld>
            <a:endParaRPr lang="de-DE" sz="1300" b="0" strike="noStrike" spc="-1">
              <a:latin typeface="Times New Roman"/>
            </a:endParaRPr>
          </a:p>
        </p:txBody>
      </p:sp>
    </p:spTree>
    <p:extLst>
      <p:ext uri="{BB962C8B-B14F-4D97-AF65-F5344CB8AC3E}">
        <p14:creationId xmlns:p14="http://schemas.microsoft.com/office/powerpoint/2010/main" val="6339110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56</a:t>
            </a:fld>
            <a:endParaRPr lang="de-DE" sz="1300" b="0" strike="noStrike" spc="-1">
              <a:latin typeface="Times New Roman"/>
            </a:endParaRPr>
          </a:p>
        </p:txBody>
      </p:sp>
    </p:spTree>
    <p:extLst>
      <p:ext uri="{BB962C8B-B14F-4D97-AF65-F5344CB8AC3E}">
        <p14:creationId xmlns:p14="http://schemas.microsoft.com/office/powerpoint/2010/main" val="12227556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r>
              <a:rPr lang="de-DE" dirty="0"/>
              <a:t>zur visuellen Darstellung von Teilprozessen eines Geschäftsprozesses</a:t>
            </a:r>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18</a:t>
            </a:fld>
            <a:endParaRPr lang="de-DE" sz="1400" b="0" strike="noStrike" spc="-1">
              <a:latin typeface="Times New Roman"/>
            </a:endParaRPr>
          </a:p>
        </p:txBody>
      </p:sp>
    </p:spTree>
    <p:extLst>
      <p:ext uri="{BB962C8B-B14F-4D97-AF65-F5344CB8AC3E}">
        <p14:creationId xmlns:p14="http://schemas.microsoft.com/office/powerpoint/2010/main" val="489420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19</a:t>
            </a:fld>
            <a:endParaRPr lang="de-DE" sz="1300" b="0" strike="noStrike" spc="-1">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20</a:t>
            </a:fld>
            <a:endParaRPr lang="de-DE" sz="1300" b="0" strike="noStrike" spc="-1">
              <a:latin typeface="Times New Roman"/>
            </a:endParaRPr>
          </a:p>
        </p:txBody>
      </p:sp>
    </p:spTree>
    <p:extLst>
      <p:ext uri="{BB962C8B-B14F-4D97-AF65-F5344CB8AC3E}">
        <p14:creationId xmlns:p14="http://schemas.microsoft.com/office/powerpoint/2010/main" val="3830094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22</a:t>
            </a:fld>
            <a:endParaRPr lang="de-DE" sz="1300" b="0" strike="noStrike" spc="-1">
              <a:latin typeface="Times New Roman"/>
            </a:endParaRPr>
          </a:p>
        </p:txBody>
      </p:sp>
    </p:spTree>
    <p:extLst>
      <p:ext uri="{BB962C8B-B14F-4D97-AF65-F5344CB8AC3E}">
        <p14:creationId xmlns:p14="http://schemas.microsoft.com/office/powerpoint/2010/main" val="9796153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23</a:t>
            </a:fld>
            <a:endParaRPr lang="de-DE" sz="1300" b="0" strike="noStrike" spc="-1">
              <a:latin typeface="Times New Roman"/>
            </a:endParaRPr>
          </a:p>
        </p:txBody>
      </p:sp>
    </p:spTree>
    <p:extLst>
      <p:ext uri="{BB962C8B-B14F-4D97-AF65-F5344CB8AC3E}">
        <p14:creationId xmlns:p14="http://schemas.microsoft.com/office/powerpoint/2010/main" val="33478508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24</a:t>
            </a:fld>
            <a:endParaRPr lang="de-DE" sz="1300" b="0" strike="noStrike" spc="-1">
              <a:latin typeface="Times New Roman"/>
            </a:endParaRPr>
          </a:p>
        </p:txBody>
      </p:sp>
    </p:spTree>
    <p:extLst>
      <p:ext uri="{BB962C8B-B14F-4D97-AF65-F5344CB8AC3E}">
        <p14:creationId xmlns:p14="http://schemas.microsoft.com/office/powerpoint/2010/main" val="1562328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3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3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4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7"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9"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1"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822960" y="286560"/>
            <a:ext cx="7543440" cy="672480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2"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de-DE" sz="3200" b="0" strike="noStrike" spc="-1" dirty="0">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0"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2"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6"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8"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9"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4"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6"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7"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8"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9"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90"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91"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1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822960" y="286560"/>
            <a:ext cx="7543440" cy="672480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 name="CustomShape 1" hidden="1"/>
          <p:cNvSpPr/>
          <p:nvPr/>
        </p:nvSpPr>
        <p:spPr>
          <a:xfrm>
            <a:off x="0" y="6400800"/>
            <a:ext cx="914364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2" name="CustomShape 2" hidden="1"/>
          <p:cNvSpPr/>
          <p:nvPr/>
        </p:nvSpPr>
        <p:spPr>
          <a:xfrm>
            <a:off x="0" y="6334200"/>
            <a:ext cx="914364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3" name="CustomShape 4"/>
          <p:cNvSpPr/>
          <p:nvPr/>
        </p:nvSpPr>
        <p:spPr>
          <a:xfrm>
            <a:off x="2520" y="6400800"/>
            <a:ext cx="914112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 name="CustomShape 5"/>
          <p:cNvSpPr/>
          <p:nvPr/>
        </p:nvSpPr>
        <p:spPr>
          <a:xfrm>
            <a:off x="0" y="6334200"/>
            <a:ext cx="9141120" cy="63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5" name="PlaceHolder 6"/>
          <p:cNvSpPr>
            <a:spLocks noGrp="1"/>
          </p:cNvSpPr>
          <p:nvPr>
            <p:ph type="title"/>
          </p:nvPr>
        </p:nvSpPr>
        <p:spPr>
          <a:xfrm>
            <a:off x="822960" y="758880"/>
            <a:ext cx="7543440" cy="3565800"/>
          </a:xfrm>
          <a:prstGeom prst="rect">
            <a:avLst/>
          </a:prstGeom>
        </p:spPr>
        <p:txBody>
          <a:bodyPr anchor="b">
            <a:normAutofit/>
          </a:bodyPr>
          <a:lstStyle/>
          <a:p>
            <a:pPr>
              <a:lnSpc>
                <a:spcPct val="85000"/>
              </a:lnSpc>
            </a:pPr>
            <a:r>
              <a:rPr lang="en-US" sz="8000" b="0" strike="noStrike" spc="-52">
                <a:solidFill>
                  <a:srgbClr val="262626"/>
                </a:solidFill>
                <a:latin typeface="Calibri Light"/>
              </a:rPr>
              <a:t>Mastertitelformat bearbeiten</a:t>
            </a:r>
            <a:endParaRPr lang="en-US" sz="8000" b="0" strike="noStrike" spc="-1">
              <a:solidFill>
                <a:srgbClr val="000000"/>
              </a:solidFill>
              <a:latin typeface="Calibri"/>
            </a:endParaRPr>
          </a:p>
        </p:txBody>
      </p:sp>
      <p:sp>
        <p:nvSpPr>
          <p:cNvPr id="6" name="PlaceHolder 7"/>
          <p:cNvSpPr>
            <a:spLocks noGrp="1"/>
          </p:cNvSpPr>
          <p:nvPr>
            <p:ph type="dt"/>
          </p:nvPr>
        </p:nvSpPr>
        <p:spPr>
          <a:xfrm>
            <a:off x="822960" y="6459840"/>
            <a:ext cx="1854000" cy="364680"/>
          </a:xfrm>
          <a:prstGeom prst="rect">
            <a:avLst/>
          </a:prstGeom>
        </p:spPr>
        <p:txBody>
          <a:bodyPr anchor="ctr">
            <a:noAutofit/>
          </a:bodyPr>
          <a:lstStyle/>
          <a:p>
            <a:pPr>
              <a:lnSpc>
                <a:spcPct val="100000"/>
              </a:lnSpc>
            </a:pPr>
            <a:endParaRPr lang="de-DE" sz="900" b="0" strike="noStrike" spc="-1">
              <a:latin typeface="Times New Roman"/>
            </a:endParaRPr>
          </a:p>
        </p:txBody>
      </p:sp>
      <p:sp>
        <p:nvSpPr>
          <p:cNvPr id="7" name="PlaceHolder 8"/>
          <p:cNvSpPr>
            <a:spLocks noGrp="1"/>
          </p:cNvSpPr>
          <p:nvPr>
            <p:ph type="ftr"/>
          </p:nvPr>
        </p:nvSpPr>
        <p:spPr>
          <a:xfrm>
            <a:off x="2764800" y="6459840"/>
            <a:ext cx="3616920" cy="364680"/>
          </a:xfrm>
          <a:prstGeom prst="rect">
            <a:avLst/>
          </a:prstGeom>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8" name="PlaceHolder 9"/>
          <p:cNvSpPr>
            <a:spLocks noGrp="1"/>
          </p:cNvSpPr>
          <p:nvPr>
            <p:ph type="sldNum"/>
          </p:nvPr>
        </p:nvSpPr>
        <p:spPr>
          <a:xfrm>
            <a:off x="7425360" y="6459840"/>
            <a:ext cx="983520" cy="364680"/>
          </a:xfrm>
          <a:prstGeom prst="rect">
            <a:avLst/>
          </a:prstGeom>
        </p:spPr>
        <p:txBody>
          <a:bodyPr anchor="ctr">
            <a:noAutofit/>
          </a:bodyPr>
          <a:lstStyle/>
          <a:p>
            <a:pPr algn="r">
              <a:lnSpc>
                <a:spcPct val="100000"/>
              </a:lnSpc>
            </a:pPr>
            <a:fld id="{D20A88B3-8172-448B-9DC2-1B1E012A7E39}" type="slidenum">
              <a:rPr lang="de-DE" sz="1050" b="0" strike="noStrike" spc="-1">
                <a:solidFill>
                  <a:srgbClr val="FFFFFF"/>
                </a:solidFill>
                <a:latin typeface="Calibri"/>
              </a:rPr>
              <a:t>‹Nr.›</a:t>
            </a:fld>
            <a:endParaRPr lang="de-DE" sz="1050" b="0" strike="noStrike" spc="-1">
              <a:latin typeface="Times New Roman"/>
            </a:endParaRPr>
          </a:p>
        </p:txBody>
      </p:sp>
      <p:sp>
        <p:nvSpPr>
          <p:cNvPr id="9" name="Line 10"/>
          <p:cNvSpPr/>
          <p:nvPr/>
        </p:nvSpPr>
        <p:spPr>
          <a:xfrm>
            <a:off x="490320" y="1134000"/>
            <a:ext cx="656100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10" name="PlaceHolder 11"/>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000" b="0" strike="noStrike" spc="-1">
                <a:solidFill>
                  <a:srgbClr val="404040"/>
                </a:solidFill>
                <a:latin typeface="Calibri"/>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alibri"/>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404040"/>
                </a:solidFill>
                <a:latin typeface="Calibri"/>
              </a:rPr>
              <a:t>Third Outline Level</a:t>
            </a:r>
          </a:p>
          <a:p>
            <a:pPr marL="1728000" lvl="3" indent="-216000">
              <a:spcBef>
                <a:spcPts val="567"/>
              </a:spcBef>
              <a:buClr>
                <a:srgbClr val="000000"/>
              </a:buClr>
              <a:buSzPct val="75000"/>
              <a:buFont typeface="Symbol" charset="2"/>
              <a:buChar char=""/>
            </a:pPr>
            <a:r>
              <a:rPr lang="en-US" sz="1400" b="0" strike="noStrike" spc="-1">
                <a:solidFill>
                  <a:srgbClr val="40404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 name="CustomShape 1"/>
          <p:cNvSpPr/>
          <p:nvPr/>
        </p:nvSpPr>
        <p:spPr>
          <a:xfrm>
            <a:off x="0" y="6400800"/>
            <a:ext cx="914364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8" name="CustomShape 2"/>
          <p:cNvSpPr/>
          <p:nvPr/>
        </p:nvSpPr>
        <p:spPr>
          <a:xfrm>
            <a:off x="0" y="6334200"/>
            <a:ext cx="914364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49" name="Line 3"/>
          <p:cNvSpPr/>
          <p:nvPr/>
        </p:nvSpPr>
        <p:spPr>
          <a:xfrm>
            <a:off x="894960" y="1737720"/>
            <a:ext cx="747540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50" name="PlaceHolder 4"/>
          <p:cNvSpPr>
            <a:spLocks noGrp="1"/>
          </p:cNvSpPr>
          <p:nvPr>
            <p:ph type="title"/>
          </p:nvPr>
        </p:nvSpPr>
        <p:spPr>
          <a:xfrm>
            <a:off x="822960" y="286560"/>
            <a:ext cx="7543440" cy="1450440"/>
          </a:xfrm>
          <a:prstGeom prst="rect">
            <a:avLst/>
          </a:prstGeom>
        </p:spPr>
        <p:txBody>
          <a:bodyPr anchor="b">
            <a:noAutofit/>
          </a:bodyPr>
          <a:lstStyle/>
          <a:p>
            <a:pPr>
              <a:lnSpc>
                <a:spcPct val="85000"/>
              </a:lnSpc>
            </a:pPr>
            <a:r>
              <a:rPr lang="en-US" sz="4800" b="0" strike="noStrike" spc="-52">
                <a:solidFill>
                  <a:srgbClr val="404040"/>
                </a:solidFill>
                <a:latin typeface="Calibri Light"/>
              </a:rPr>
              <a:t>Mastertitelformat bearbeiten</a:t>
            </a:r>
            <a:endParaRPr lang="en-US" sz="4800" b="0" strike="noStrike" spc="-1">
              <a:solidFill>
                <a:srgbClr val="000000"/>
              </a:solidFill>
              <a:latin typeface="Calibri"/>
            </a:endParaRPr>
          </a:p>
        </p:txBody>
      </p:sp>
      <p:sp>
        <p:nvSpPr>
          <p:cNvPr id="51" name="PlaceHolder 5"/>
          <p:cNvSpPr>
            <a:spLocks noGrp="1"/>
          </p:cNvSpPr>
          <p:nvPr>
            <p:ph type="dt"/>
          </p:nvPr>
        </p:nvSpPr>
        <p:spPr>
          <a:xfrm>
            <a:off x="822960" y="6459840"/>
            <a:ext cx="1854000" cy="364680"/>
          </a:xfrm>
          <a:prstGeom prst="rect">
            <a:avLst/>
          </a:prstGeom>
        </p:spPr>
        <p:txBody>
          <a:bodyPr anchor="ctr">
            <a:noAutofit/>
          </a:bodyPr>
          <a:lstStyle/>
          <a:p>
            <a:pPr>
              <a:lnSpc>
                <a:spcPct val="100000"/>
              </a:lnSpc>
            </a:pPr>
            <a:endParaRPr lang="de-DE" sz="900" b="0" strike="noStrike" spc="-1">
              <a:latin typeface="Times New Roman"/>
            </a:endParaRPr>
          </a:p>
        </p:txBody>
      </p:sp>
      <p:sp>
        <p:nvSpPr>
          <p:cNvPr id="52" name="PlaceHolder 6"/>
          <p:cNvSpPr>
            <a:spLocks noGrp="1"/>
          </p:cNvSpPr>
          <p:nvPr>
            <p:ph type="ftr"/>
          </p:nvPr>
        </p:nvSpPr>
        <p:spPr>
          <a:xfrm>
            <a:off x="2764800" y="6459840"/>
            <a:ext cx="3616920" cy="364680"/>
          </a:xfrm>
          <a:prstGeom prst="rect">
            <a:avLst/>
          </a:prstGeom>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53" name="PlaceHolder 7"/>
          <p:cNvSpPr>
            <a:spLocks noGrp="1"/>
          </p:cNvSpPr>
          <p:nvPr>
            <p:ph type="sldNum"/>
          </p:nvPr>
        </p:nvSpPr>
        <p:spPr>
          <a:xfrm>
            <a:off x="7425360" y="6459840"/>
            <a:ext cx="983520" cy="364680"/>
          </a:xfrm>
          <a:prstGeom prst="rect">
            <a:avLst/>
          </a:prstGeom>
        </p:spPr>
        <p:txBody>
          <a:bodyPr anchor="ctr">
            <a:noAutofit/>
          </a:bodyPr>
          <a:lstStyle/>
          <a:p>
            <a:pPr algn="r">
              <a:lnSpc>
                <a:spcPct val="100000"/>
              </a:lnSpc>
            </a:pPr>
            <a:fld id="{C2DF98FA-0BFA-429F-ACF1-4BBD019F8A00}" type="slidenum">
              <a:rPr lang="de-DE" sz="1050" b="0" strike="noStrike" spc="-1">
                <a:solidFill>
                  <a:srgbClr val="FFFFFF"/>
                </a:solidFill>
                <a:latin typeface="Calibri"/>
              </a:rPr>
              <a:t>‹Nr.›</a:t>
            </a:fld>
            <a:endParaRPr lang="de-DE" sz="1050" b="0" strike="noStrike" spc="-1">
              <a:latin typeface="Times New Roman"/>
            </a:endParaRPr>
          </a:p>
        </p:txBody>
      </p:sp>
      <p:pic>
        <p:nvPicPr>
          <p:cNvPr id="54" name="Grafik 5"/>
          <p:cNvPicPr/>
          <p:nvPr/>
        </p:nvPicPr>
        <p:blipFill>
          <a:blip r:embed="rId14"/>
          <a:stretch/>
        </p:blipFill>
        <p:spPr>
          <a:xfrm>
            <a:off x="7636320" y="307440"/>
            <a:ext cx="1155960" cy="861120"/>
          </a:xfrm>
          <a:prstGeom prst="rect">
            <a:avLst/>
          </a:prstGeom>
          <a:ln>
            <a:noFill/>
          </a:ln>
        </p:spPr>
      </p:pic>
      <p:sp>
        <p:nvSpPr>
          <p:cNvPr id="55" name="PlaceHolder 8"/>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000" b="0" strike="noStrike" spc="-1">
                <a:solidFill>
                  <a:srgbClr val="404040"/>
                </a:solidFill>
                <a:latin typeface="Calibri"/>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alibri"/>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404040"/>
                </a:solidFill>
                <a:latin typeface="Calibri"/>
              </a:rPr>
              <a:t>Third Outline Level</a:t>
            </a:r>
          </a:p>
          <a:p>
            <a:pPr marL="1728000" lvl="3" indent="-216000">
              <a:spcBef>
                <a:spcPts val="567"/>
              </a:spcBef>
              <a:buClr>
                <a:srgbClr val="000000"/>
              </a:buClr>
              <a:buSzPct val="75000"/>
              <a:buFont typeface="Symbol" charset="2"/>
              <a:buChar char=""/>
            </a:pPr>
            <a:r>
              <a:rPr lang="en-US" sz="1400" b="0" strike="noStrike" spc="-1">
                <a:solidFill>
                  <a:srgbClr val="40404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hyperlink" Target="../../Diagramme/Use%20Case%20Model.png" TargetMode="External"/><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7.xml"/><Relationship Id="rId5" Type="http://schemas.openxmlformats.org/officeDocument/2006/relationships/image" Target="../media/image15.jpeg"/><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hyperlink" Target="../../Diagramme/Subsysteme/Subsystem_Signalverfolgung/Track_Signal.png" TargetMode="External"/><Relationship Id="rId2" Type="http://schemas.openxmlformats.org/officeDocument/2006/relationships/notesSlide" Target="../notesSlides/notesSlide10.xml"/><Relationship Id="rId1" Type="http://schemas.openxmlformats.org/officeDocument/2006/relationships/slideLayout" Target="../slideLayouts/slideLayout17.xml"/><Relationship Id="rId5" Type="http://schemas.openxmlformats.org/officeDocument/2006/relationships/image" Target="../media/image10.png"/><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7.xml"/><Relationship Id="rId5" Type="http://schemas.openxmlformats.org/officeDocument/2006/relationships/hyperlink" Target="../../Diagramme/Subsysteme/Subsystem_Signalverfolgung/Track_Signal.png" TargetMode="Externa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7.xml"/><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0.png"/><Relationship Id="rId7"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7.xml"/><Relationship Id="rId6" Type="http://schemas.openxmlformats.org/officeDocument/2006/relationships/image" Target="../media/image24.png"/><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3.png"/><Relationship Id="rId9" Type="http://schemas.openxmlformats.org/officeDocument/2006/relationships/image" Target="../media/image27.JPG"/></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7.xml"/><Relationship Id="rId4" Type="http://schemas.openxmlformats.org/officeDocument/2006/relationships/image" Target="../media/image28.gif"/></Relationships>
</file>

<file path=ppt/slides/_rels/slide33.xml.rels><?xml version="1.0" encoding="UTF-8" standalone="yes"?>
<Relationships xmlns="http://schemas.openxmlformats.org/package/2006/relationships"><Relationship Id="rId8" Type="http://schemas.openxmlformats.org/officeDocument/2006/relationships/image" Target="../media/image28.gif"/><Relationship Id="rId3" Type="http://schemas.openxmlformats.org/officeDocument/2006/relationships/image" Target="../media/image10.png"/><Relationship Id="rId7"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4.xml.rels><?xml version="1.0" encoding="UTF-8" standalone="yes"?>
<Relationships xmlns="http://schemas.openxmlformats.org/package/2006/relationships"><Relationship Id="rId8" Type="http://schemas.openxmlformats.org/officeDocument/2006/relationships/image" Target="../media/image28.gif"/><Relationship Id="rId3" Type="http://schemas.openxmlformats.org/officeDocument/2006/relationships/image" Target="../media/image10.png"/><Relationship Id="rId7"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7.xml"/><Relationship Id="rId4" Type="http://schemas.openxmlformats.org/officeDocument/2006/relationships/image" Target="../media/image33.JPG"/></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33.JPG"/><Relationship Id="rId2" Type="http://schemas.openxmlformats.org/officeDocument/2006/relationships/notesSlide" Target="../notesSlides/notesSlide21.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29.png"/><Relationship Id="rId4" Type="http://schemas.openxmlformats.org/officeDocument/2006/relationships/image" Target="../media/image34.png"/></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33.JPG"/><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29.png"/><Relationship Id="rId4" Type="http://schemas.openxmlformats.org/officeDocument/2006/relationships/image" Target="../media/image34.png"/></Relationships>
</file>

<file path=ppt/slides/_rels/slide3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image" Target="../media/image35.JPG"/></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17.xml"/><Relationship Id="rId5" Type="http://schemas.openxmlformats.org/officeDocument/2006/relationships/image" Target="../media/image35.JPG"/><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17.xml"/><Relationship Id="rId5" Type="http://schemas.openxmlformats.org/officeDocument/2006/relationships/image" Target="../media/image35.JPG"/><Relationship Id="rId4" Type="http://schemas.openxmlformats.org/officeDocument/2006/relationships/image" Target="../media/image36.png"/></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17.xml"/><Relationship Id="rId5" Type="http://schemas.openxmlformats.org/officeDocument/2006/relationships/hyperlink" Target="../../Diagramme/Subsysteme/Subsystem_Objektbergung/Objekt%20bergen.png" TargetMode="External"/><Relationship Id="rId4" Type="http://schemas.openxmlformats.org/officeDocument/2006/relationships/image" Target="../media/image38.png"/></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17.xml"/><Relationship Id="rId5" Type="http://schemas.openxmlformats.org/officeDocument/2006/relationships/hyperlink" Target="../../Diagramme/Subsysteme/Subsystem_Objektbergung/Objekt%20bergen.png" TargetMode="External"/><Relationship Id="rId4" Type="http://schemas.openxmlformats.org/officeDocument/2006/relationships/image" Target="../media/image38.png"/></Relationships>
</file>

<file path=ppt/slides/_rels/slide4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3" Type="http://schemas.openxmlformats.org/officeDocument/2006/relationships/hyperlink" Target="https://www.planet-wissen.de/natur/naturgewalten/erdbeben/index.html" TargetMode="External"/><Relationship Id="rId2" Type="http://schemas.openxmlformats.org/officeDocument/2006/relationships/notesSlide" Target="../notesSlides/notesSlide32.xml"/><Relationship Id="rId1" Type="http://schemas.openxmlformats.org/officeDocument/2006/relationships/slideLayout" Target="../slideLayouts/slideLayout17.xml"/><Relationship Id="rId6" Type="http://schemas.openxmlformats.org/officeDocument/2006/relationships/hyperlink" Target="https://www.mining-technology.com/features/feature111373/" TargetMode="External"/><Relationship Id="rId5" Type="http://schemas.openxmlformats.org/officeDocument/2006/relationships/hyperlink" Target="https://www.donnersberg.de/donnersbergkreis/Aktuelles/" TargetMode="External"/><Relationship Id="rId4" Type="http://schemas.openxmlformats.org/officeDocument/2006/relationships/hyperlink" Target="https://p5.focus.de/img/fotos/origs8399001/3248515803-w630-h472-o-q75-p5/"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Diagramme/Subsysteme/Subsystem_Signalverfolgung/Track_Signal.png" TargetMode="External"/><Relationship Id="rId2" Type="http://schemas.openxmlformats.org/officeDocument/2006/relationships/notesSlide" Target="../notesSlides/notesSlide33.xml"/><Relationship Id="rId1" Type="http://schemas.openxmlformats.org/officeDocument/2006/relationships/slideLayout" Target="../slideLayouts/slideLayout17.xml"/><Relationship Id="rId4" Type="http://schemas.openxmlformats.org/officeDocument/2006/relationships/hyperlink" Target="../../Diagramme/Subsysteme/Subsystem_Fortbewegung/Locomotion_ver.p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3" Type="http://schemas.openxmlformats.org/officeDocument/2006/relationships/hyperlink" Target="../../Diagramme/Subsysteme/Subsystem_Objektbergung/Objekt%20bergen.png" TargetMode="External"/><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17.xml"/><Relationship Id="rId5" Type="http://schemas.openxmlformats.org/officeDocument/2006/relationships/image" Target="../media/image2.JPG"/><Relationship Id="rId4" Type="http://schemas.openxmlformats.org/officeDocument/2006/relationships/image" Target="../media/image28.gif"/></Relationships>
</file>

<file path=ppt/slides/_rels/slide5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JPG"/><Relationship Id="rId7"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17.xml"/><Relationship Id="rId6" Type="http://schemas.openxmlformats.org/officeDocument/2006/relationships/image" Target="../media/image29.png"/><Relationship Id="rId5" Type="http://schemas.openxmlformats.org/officeDocument/2006/relationships/image" Target="../media/image10.png"/><Relationship Id="rId4" Type="http://schemas.openxmlformats.org/officeDocument/2006/relationships/image" Target="../media/image28.gif"/><Relationship Id="rId9" Type="http://schemas.openxmlformats.org/officeDocument/2006/relationships/image" Target="../media/image32.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Shape 1"/>
          <p:cNvSpPr txBox="1"/>
          <p:nvPr/>
        </p:nvSpPr>
        <p:spPr>
          <a:xfrm>
            <a:off x="351360" y="-874800"/>
            <a:ext cx="5170680" cy="3870360"/>
          </a:xfrm>
          <a:prstGeom prst="rect">
            <a:avLst/>
          </a:prstGeom>
          <a:noFill/>
          <a:ln>
            <a:noFill/>
          </a:ln>
        </p:spPr>
        <p:txBody>
          <a:bodyPr anchor="ctr">
            <a:normAutofit/>
          </a:bodyPr>
          <a:lstStyle/>
          <a:p>
            <a:pPr>
              <a:lnSpc>
                <a:spcPct val="60000"/>
              </a:lnSpc>
            </a:pPr>
            <a:r>
              <a:rPr lang="en-US" sz="5400" b="1" strike="noStrike" spc="-52" dirty="0">
                <a:solidFill>
                  <a:srgbClr val="262626"/>
                </a:solidFill>
                <a:latin typeface="Calibri Light"/>
              </a:rPr>
              <a:t>Rescue Robot</a:t>
            </a:r>
            <a:br>
              <a:rPr dirty="0"/>
            </a:br>
            <a:br>
              <a:rPr dirty="0"/>
            </a:br>
            <a:r>
              <a:rPr lang="en-US" sz="2000" b="1" strike="noStrike" spc="-52" dirty="0">
                <a:solidFill>
                  <a:srgbClr val="262626"/>
                </a:solidFill>
                <a:latin typeface="Calibri Light"/>
              </a:rPr>
              <a:t> </a:t>
            </a:r>
            <a:r>
              <a:rPr lang="en-US" sz="1600" b="0" strike="noStrike" spc="-52" dirty="0" err="1">
                <a:solidFill>
                  <a:srgbClr val="999999"/>
                </a:solidFill>
                <a:latin typeface="Calibri Light"/>
              </a:rPr>
              <a:t>Projekt</a:t>
            </a:r>
            <a:r>
              <a:rPr lang="en-US" sz="1600" b="0" strike="noStrike" spc="-52" dirty="0">
                <a:solidFill>
                  <a:srgbClr val="999999"/>
                </a:solidFill>
                <a:latin typeface="Calibri Light"/>
              </a:rPr>
              <a:t> </a:t>
            </a:r>
            <a:r>
              <a:rPr lang="en-US" sz="1600" b="0" strike="noStrike" spc="-52" dirty="0" err="1">
                <a:solidFill>
                  <a:srgbClr val="999999"/>
                </a:solidFill>
                <a:latin typeface="Calibri Light"/>
              </a:rPr>
              <a:t>angewandte</a:t>
            </a:r>
            <a:r>
              <a:rPr lang="en-US" sz="1600" b="0" strike="noStrike" spc="-52" dirty="0">
                <a:solidFill>
                  <a:srgbClr val="999999"/>
                </a:solidFill>
                <a:latin typeface="Calibri Light"/>
              </a:rPr>
              <a:t> </a:t>
            </a:r>
            <a:r>
              <a:rPr lang="en-US" sz="1600" b="0" strike="noStrike" spc="-52" dirty="0" err="1">
                <a:solidFill>
                  <a:srgbClr val="999999"/>
                </a:solidFill>
                <a:latin typeface="Calibri Light"/>
              </a:rPr>
              <a:t>Elektrotechnik</a:t>
            </a:r>
            <a:r>
              <a:rPr lang="en-US" sz="1600" b="0" strike="noStrike" spc="-52" dirty="0">
                <a:solidFill>
                  <a:srgbClr val="999999"/>
                </a:solidFill>
                <a:latin typeface="Calibri Light"/>
              </a:rPr>
              <a:t> - Gruppe 2 -</a:t>
            </a:r>
            <a:endParaRPr lang="en-US" sz="1600" b="0" strike="noStrike" spc="-1" dirty="0">
              <a:solidFill>
                <a:srgbClr val="000000"/>
              </a:solidFill>
              <a:latin typeface="Calibri"/>
            </a:endParaRPr>
          </a:p>
        </p:txBody>
      </p:sp>
      <p:sp>
        <p:nvSpPr>
          <p:cNvPr id="100" name="TextShape 2"/>
          <p:cNvSpPr txBox="1"/>
          <p:nvPr/>
        </p:nvSpPr>
        <p:spPr>
          <a:xfrm>
            <a:off x="416880" y="5750640"/>
            <a:ext cx="6413040" cy="890280"/>
          </a:xfrm>
          <a:prstGeom prst="rect">
            <a:avLst/>
          </a:prstGeom>
          <a:noFill/>
          <a:ln>
            <a:noFill/>
          </a:ln>
        </p:spPr>
        <p:txBody>
          <a:bodyPr anchor="ctr">
            <a:normAutofit/>
          </a:bodyPr>
          <a:lstStyle/>
          <a:p>
            <a:pPr algn="just">
              <a:lnSpc>
                <a:spcPct val="90000"/>
              </a:lnSpc>
            </a:pPr>
            <a:r>
              <a:rPr lang="de-DE" sz="1600" b="0" strike="noStrike" cap="all" spc="-52">
                <a:solidFill>
                  <a:srgbClr val="999999"/>
                </a:solidFill>
                <a:latin typeface="Calibri Light"/>
              </a:rPr>
              <a:t>Bruno Berger / Lukas Walter / Melanie Löbel</a:t>
            </a:r>
            <a:endParaRPr lang="de-DE" sz="1600" b="0" strike="noStrike" spc="-1">
              <a:latin typeface="Arial"/>
            </a:endParaRPr>
          </a:p>
        </p:txBody>
      </p:sp>
      <p:sp>
        <p:nvSpPr>
          <p:cNvPr id="101" name="CustomShape 3"/>
          <p:cNvSpPr/>
          <p:nvPr/>
        </p:nvSpPr>
        <p:spPr>
          <a:xfrm>
            <a:off x="3435840" y="4993920"/>
            <a:ext cx="5503680" cy="1556280"/>
          </a:xfrm>
          <a:prstGeom prst="rect">
            <a:avLst/>
          </a:prstGeom>
          <a:noFill/>
          <a:ln>
            <a:noFill/>
          </a:ln>
        </p:spPr>
        <p:style>
          <a:lnRef idx="0">
            <a:scrgbClr r="0" g="0" b="0"/>
          </a:lnRef>
          <a:fillRef idx="0">
            <a:scrgbClr r="0" g="0" b="0"/>
          </a:fillRef>
          <a:effectRef idx="0">
            <a:scrgbClr r="0" g="0" b="0"/>
          </a:effectRef>
          <a:fontRef idx="minor"/>
        </p:style>
        <p:txBody>
          <a:bodyPr anchor="ctr">
            <a:normAutofit/>
          </a:bodyPr>
          <a:lstStyle/>
          <a:p>
            <a:pPr algn="r">
              <a:lnSpc>
                <a:spcPct val="100000"/>
              </a:lnSpc>
              <a:spcBef>
                <a:spcPts val="380"/>
              </a:spcBef>
              <a:spcAft>
                <a:spcPts val="601"/>
              </a:spcAft>
            </a:pPr>
            <a:endParaRPr lang="de-DE" sz="1800" b="0" strike="noStrike" spc="-1" dirty="0">
              <a:latin typeface="Arial"/>
            </a:endParaRPr>
          </a:p>
          <a:p>
            <a:pPr algn="r">
              <a:lnSpc>
                <a:spcPct val="100000"/>
              </a:lnSpc>
              <a:spcBef>
                <a:spcPts val="360"/>
              </a:spcBef>
              <a:spcAft>
                <a:spcPts val="601"/>
              </a:spcAft>
            </a:pPr>
            <a:endParaRPr lang="de-DE" sz="1800" b="0" strike="noStrike" spc="-1" dirty="0">
              <a:latin typeface="Arial"/>
            </a:endParaRPr>
          </a:p>
          <a:p>
            <a:pPr algn="r">
              <a:lnSpc>
                <a:spcPct val="100000"/>
              </a:lnSpc>
              <a:spcBef>
                <a:spcPts val="360"/>
              </a:spcBef>
              <a:spcAft>
                <a:spcPts val="601"/>
              </a:spcAft>
            </a:pPr>
            <a:r>
              <a:rPr lang="de-DE" b="1" spc="-1" dirty="0">
                <a:solidFill>
                  <a:srgbClr val="000000"/>
                </a:solidFill>
                <a:latin typeface="Calibri"/>
              </a:rPr>
              <a:t>24</a:t>
            </a:r>
            <a:r>
              <a:rPr lang="de-DE" sz="1800" b="1" strike="noStrike" spc="-1" dirty="0">
                <a:solidFill>
                  <a:srgbClr val="000000"/>
                </a:solidFill>
                <a:latin typeface="Calibri"/>
              </a:rPr>
              <a:t>. August 2020</a:t>
            </a:r>
            <a:endParaRPr lang="de-DE" sz="1800" b="0" strike="noStrike" spc="-1" dirty="0">
              <a:latin typeface="Arial"/>
            </a:endParaRPr>
          </a:p>
        </p:txBody>
      </p:sp>
      <p:pic>
        <p:nvPicPr>
          <p:cNvPr id="102" name="Grafik 4"/>
          <p:cNvPicPr/>
          <p:nvPr/>
        </p:nvPicPr>
        <p:blipFill>
          <a:blip r:embed="rId3"/>
          <a:stretch/>
        </p:blipFill>
        <p:spPr>
          <a:xfrm>
            <a:off x="7636320" y="307440"/>
            <a:ext cx="1155960" cy="861120"/>
          </a:xfrm>
          <a:prstGeom prst="rect">
            <a:avLst/>
          </a:prstGeom>
          <a:ln>
            <a:noFill/>
          </a:ln>
        </p:spPr>
      </p:pic>
      <p:pic>
        <p:nvPicPr>
          <p:cNvPr id="4" name="Grafik 3">
            <a:extLst>
              <a:ext uri="{FF2B5EF4-FFF2-40B4-BE49-F238E27FC236}">
                <a16:creationId xmlns:a16="http://schemas.microsoft.com/office/drawing/2014/main" id="{F4C3C5C5-196F-4417-9E73-7AB1430C75E6}"/>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453694" y="1798980"/>
            <a:ext cx="8338586" cy="386094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 name="Grafik 2"/>
          <p:cNvPicPr/>
          <p:nvPr/>
        </p:nvPicPr>
        <p:blipFill>
          <a:blip r:embed="rId2"/>
          <a:stretch/>
        </p:blipFill>
        <p:spPr>
          <a:xfrm>
            <a:off x="908640" y="1765353"/>
            <a:ext cx="4250880" cy="4541760"/>
          </a:xfrm>
          <a:prstGeom prst="rect">
            <a:avLst/>
          </a:prstGeom>
          <a:ln>
            <a:noFill/>
          </a:ln>
        </p:spPr>
      </p:pic>
      <p:sp>
        <p:nvSpPr>
          <p:cNvPr id="14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Use Case </a:t>
            </a:r>
            <a:endParaRPr lang="en-US" sz="4800" b="0" strike="noStrike" spc="-1">
              <a:solidFill>
                <a:srgbClr val="000000"/>
              </a:solidFill>
              <a:latin typeface="Calibri"/>
            </a:endParaRPr>
          </a:p>
        </p:txBody>
      </p:sp>
      <p:sp>
        <p:nvSpPr>
          <p:cNvPr id="14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F99B1489-BE65-4049-B0AD-B601C15B49ED}" type="slidenum">
              <a:rPr lang="de-DE" sz="1050" b="0" strike="noStrike" spc="-1">
                <a:solidFill>
                  <a:srgbClr val="FFFFFF"/>
                </a:solidFill>
                <a:latin typeface="Calibri"/>
              </a:rPr>
              <a:t>10</a:t>
            </a:fld>
            <a:endParaRPr lang="de-DE" sz="1050" b="0" strike="noStrike" spc="-1">
              <a:latin typeface="Times New Roman"/>
            </a:endParaRPr>
          </a:p>
        </p:txBody>
      </p:sp>
      <p:sp>
        <p:nvSpPr>
          <p:cNvPr id="149"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50" name="CustomShape 4"/>
          <p:cNvSpPr/>
          <p:nvPr/>
        </p:nvSpPr>
        <p:spPr>
          <a:xfrm>
            <a:off x="5168160" y="6092640"/>
            <a:ext cx="16455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Abb.7: </a:t>
            </a:r>
            <a:r>
              <a:rPr lang="de-DE" sz="1200" b="1" strike="noStrike" spc="-1" dirty="0">
                <a:solidFill>
                  <a:srgbClr val="000000"/>
                </a:solidFill>
                <a:latin typeface="Calibri"/>
                <a:hlinkClick r:id="rId3" action="ppaction://hlinkfile"/>
              </a:rPr>
              <a:t>Use Case Model</a:t>
            </a:r>
            <a:endParaRPr lang="de-DE" sz="12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Paper Prototype</a:t>
            </a:r>
            <a:endParaRPr lang="en-US" sz="4800" b="0" strike="noStrike" spc="-1">
              <a:solidFill>
                <a:srgbClr val="000000"/>
              </a:solidFill>
              <a:latin typeface="Calibri"/>
            </a:endParaRPr>
          </a:p>
        </p:txBody>
      </p:sp>
      <p:sp>
        <p:nvSpPr>
          <p:cNvPr id="15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0DC49CB-5FCC-44DA-86E6-D06B23A9192A}" type="slidenum">
              <a:rPr lang="de-DE" sz="1050" b="0" strike="noStrike" spc="-1">
                <a:solidFill>
                  <a:srgbClr val="FFFFFF"/>
                </a:solidFill>
                <a:latin typeface="Calibri"/>
              </a:rPr>
              <a:t>11</a:t>
            </a:fld>
            <a:endParaRPr lang="de-DE" sz="1050" b="0" strike="noStrike" spc="-1">
              <a:latin typeface="Times New Roman"/>
            </a:endParaRPr>
          </a:p>
        </p:txBody>
      </p:sp>
      <p:sp>
        <p:nvSpPr>
          <p:cNvPr id="15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54" name="Grafik 5"/>
          <p:cNvPicPr/>
          <p:nvPr/>
        </p:nvPicPr>
        <p:blipFill>
          <a:blip r:embed="rId2"/>
          <a:srcRect l="8049" t="12679" r="30789"/>
          <a:stretch/>
        </p:blipFill>
        <p:spPr>
          <a:xfrm>
            <a:off x="923400" y="2067120"/>
            <a:ext cx="2229840" cy="1790640"/>
          </a:xfrm>
          <a:prstGeom prst="rect">
            <a:avLst/>
          </a:prstGeom>
          <a:ln>
            <a:noFill/>
          </a:ln>
          <a:effectLst>
            <a:outerShdw blurRad="292100" dist="139498" dir="2700000" algn="tl" rotWithShape="0">
              <a:srgbClr val="333333">
                <a:alpha val="65000"/>
              </a:srgbClr>
            </a:outerShdw>
          </a:effectLst>
        </p:spPr>
      </p:pic>
      <p:pic>
        <p:nvPicPr>
          <p:cNvPr id="155" name="Grafik 7"/>
          <p:cNvPicPr/>
          <p:nvPr/>
        </p:nvPicPr>
        <p:blipFill>
          <a:blip r:embed="rId3"/>
          <a:srcRect t="20161" r="3267" b="12541"/>
          <a:stretch/>
        </p:blipFill>
        <p:spPr>
          <a:xfrm>
            <a:off x="289080" y="3781440"/>
            <a:ext cx="2724480" cy="1065960"/>
          </a:xfrm>
          <a:prstGeom prst="rect">
            <a:avLst/>
          </a:prstGeom>
          <a:ln>
            <a:noFill/>
          </a:ln>
          <a:effectLst>
            <a:outerShdw blurRad="292100" dist="139498" dir="2700000" algn="tl" rotWithShape="0">
              <a:srgbClr val="333333">
                <a:alpha val="65000"/>
              </a:srgbClr>
            </a:outerShdw>
          </a:effectLst>
        </p:spPr>
      </p:pic>
      <p:pic>
        <p:nvPicPr>
          <p:cNvPr id="156" name="Grafik 10"/>
          <p:cNvPicPr/>
          <p:nvPr/>
        </p:nvPicPr>
        <p:blipFill>
          <a:blip r:embed="rId4"/>
          <a:srcRect l="12858" t="6045" r="10101" b="2167"/>
          <a:stretch/>
        </p:blipFill>
        <p:spPr>
          <a:xfrm>
            <a:off x="3467520" y="2053800"/>
            <a:ext cx="2094480" cy="1792800"/>
          </a:xfrm>
          <a:prstGeom prst="rect">
            <a:avLst/>
          </a:prstGeom>
          <a:ln>
            <a:noFill/>
          </a:ln>
          <a:effectLst>
            <a:outerShdw blurRad="292100" dist="139498" dir="2700000" algn="tl" rotWithShape="0">
              <a:srgbClr val="333333">
                <a:alpha val="65000"/>
              </a:srgbClr>
            </a:outerShdw>
          </a:effectLst>
        </p:spPr>
      </p:pic>
      <p:pic>
        <p:nvPicPr>
          <p:cNvPr id="157" name="Grafik 12"/>
          <p:cNvPicPr/>
          <p:nvPr/>
        </p:nvPicPr>
        <p:blipFill>
          <a:blip r:embed="rId5"/>
          <a:srcRect l="28982" t="21781" r="18797" b="15808"/>
          <a:stretch/>
        </p:blipFill>
        <p:spPr>
          <a:xfrm>
            <a:off x="5876280" y="2057760"/>
            <a:ext cx="2660760" cy="1788480"/>
          </a:xfrm>
          <a:prstGeom prst="rect">
            <a:avLst/>
          </a:prstGeom>
          <a:ln>
            <a:noFill/>
          </a:ln>
        </p:spPr>
      </p:pic>
      <p:sp>
        <p:nvSpPr>
          <p:cNvPr id="158" name="CustomShape 4"/>
          <p:cNvSpPr/>
          <p:nvPr/>
        </p:nvSpPr>
        <p:spPr>
          <a:xfrm>
            <a:off x="934200" y="4931280"/>
            <a:ext cx="208620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Abb.8: </a:t>
            </a:r>
            <a:endParaRPr lang="de-DE" sz="1200" b="0" strike="noStrike" spc="-1" dirty="0">
              <a:latin typeface="Arial"/>
            </a:endParaRPr>
          </a:p>
          <a:p>
            <a:pPr>
              <a:lnSpc>
                <a:spcPct val="100000"/>
              </a:lnSpc>
            </a:pPr>
            <a:r>
              <a:rPr lang="de-DE" sz="1200" b="1" strike="noStrike" spc="-1" dirty="0">
                <a:solidFill>
                  <a:srgbClr val="000000"/>
                </a:solidFill>
                <a:latin typeface="Calibri"/>
              </a:rPr>
              <a:t>Paper Prototype Bruno Berger</a:t>
            </a:r>
            <a:endParaRPr lang="de-DE" sz="1200" b="0" strike="noStrike" spc="-1" dirty="0">
              <a:latin typeface="Arial"/>
            </a:endParaRPr>
          </a:p>
        </p:txBody>
      </p:sp>
      <p:sp>
        <p:nvSpPr>
          <p:cNvPr id="159" name="CustomShape 5"/>
          <p:cNvSpPr/>
          <p:nvPr/>
        </p:nvSpPr>
        <p:spPr>
          <a:xfrm>
            <a:off x="3392640" y="3935880"/>
            <a:ext cx="218052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Abb.9: </a:t>
            </a:r>
            <a:endParaRPr lang="de-DE" sz="1200" b="0" strike="noStrike" spc="-1">
              <a:latin typeface="Arial"/>
            </a:endParaRPr>
          </a:p>
          <a:p>
            <a:pPr>
              <a:lnSpc>
                <a:spcPct val="100000"/>
              </a:lnSpc>
            </a:pPr>
            <a:r>
              <a:rPr lang="de-DE" sz="1200" b="1" strike="noStrike" spc="-1">
                <a:solidFill>
                  <a:srgbClr val="000000"/>
                </a:solidFill>
                <a:latin typeface="Calibri"/>
              </a:rPr>
              <a:t>Paper Prototype Melanie Löbel </a:t>
            </a:r>
            <a:endParaRPr lang="de-DE" sz="1200" b="0" strike="noStrike" spc="-1">
              <a:latin typeface="Arial"/>
            </a:endParaRPr>
          </a:p>
        </p:txBody>
      </p:sp>
      <p:sp>
        <p:nvSpPr>
          <p:cNvPr id="160" name="CustomShape 6"/>
          <p:cNvSpPr/>
          <p:nvPr/>
        </p:nvSpPr>
        <p:spPr>
          <a:xfrm>
            <a:off x="5838480" y="3935880"/>
            <a:ext cx="259668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Abb.10: Paper Prototype Lukas Walter</a:t>
            </a:r>
            <a:endParaRPr lang="de-DE"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Paper Prototype</a:t>
            </a:r>
            <a:endParaRPr lang="en-US" sz="4800" b="0" strike="noStrike" spc="-1">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12</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564059"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Abb.11: 3D Prototype</a:t>
            </a:r>
            <a:endParaRPr lang="de-DE" sz="1200" b="0" strike="noStrike" spc="-1" dirty="0">
              <a:latin typeface="Arial"/>
            </a:endParaRPr>
          </a:p>
        </p:txBody>
      </p:sp>
      <p:sp>
        <p:nvSpPr>
          <p:cNvPr id="167" name="CustomShape 5"/>
          <p:cNvSpPr/>
          <p:nvPr/>
        </p:nvSpPr>
        <p:spPr>
          <a:xfrm>
            <a:off x="822960" y="1880046"/>
            <a:ext cx="5820029" cy="2060649"/>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spAutoFit/>
          </a:bodyPr>
          <a:lstStyle/>
          <a:p>
            <a:pPr>
              <a:lnSpc>
                <a:spcPct val="100000"/>
              </a:lnSpc>
            </a:pPr>
            <a:r>
              <a:rPr lang="de-DE" sz="1600" b="1" strike="noStrike" spc="-1" dirty="0">
                <a:solidFill>
                  <a:srgbClr val="000000"/>
                </a:solidFill>
                <a:latin typeface="Calibri"/>
              </a:rPr>
              <a:t>Übernahme + Ergänzungen aus verschiedenen Prototypen:</a:t>
            </a:r>
            <a:endParaRPr lang="de-DE" sz="16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Greifer + Greifarm</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LIDAR + Peripherie auf Drehpodest </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Stützarme</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Kettenantrieb</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Turbine mit Ruder</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Box für gesammelte radioaktive Objekte</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Offene Box für „Erste Hilfe“ Koffer</a:t>
            </a:r>
            <a:endParaRPr lang="de-DE" sz="1400" b="0" strike="noStrike" spc="-1" dirty="0">
              <a:latin typeface="Arial"/>
            </a:endParaRPr>
          </a:p>
          <a:p>
            <a:pPr>
              <a:lnSpc>
                <a:spcPct val="100000"/>
              </a:lnSpc>
            </a:pPr>
            <a:endParaRPr lang="de-DE" sz="1400" b="0" strike="noStrike" spc="-1" dirty="0">
              <a:latin typeface="Arial"/>
            </a:endParaRPr>
          </a:p>
        </p:txBody>
      </p:sp>
      <p:pic>
        <p:nvPicPr>
          <p:cNvPr id="6" name="Grafik 5">
            <a:extLst>
              <a:ext uri="{FF2B5EF4-FFF2-40B4-BE49-F238E27FC236}">
                <a16:creationId xmlns:a16="http://schemas.microsoft.com/office/drawing/2014/main" id="{FD73948E-DB06-4980-B282-89A97822EB11}"/>
              </a:ext>
            </a:extLst>
          </p:cNvPr>
          <p:cNvPicPr>
            <a:picLocks noChangeAspect="1"/>
          </p:cNvPicPr>
          <p:nvPr/>
        </p:nvPicPr>
        <p:blipFill rotWithShape="1">
          <a:blip r:embed="rId2">
            <a:extLst>
              <a:ext uri="{28A0092B-C50C-407E-A947-70E740481C1C}">
                <a14:useLocalDpi xmlns:a14="http://schemas.microsoft.com/office/drawing/2010/main" val="0"/>
              </a:ext>
            </a:extLst>
          </a:blip>
          <a:srcRect l="13436" r="6481"/>
          <a:stretch/>
        </p:blipFill>
        <p:spPr>
          <a:xfrm>
            <a:off x="1005840" y="4083470"/>
            <a:ext cx="3137140" cy="1815275"/>
          </a:xfrm>
          <a:prstGeom prst="rect">
            <a:avLst/>
          </a:prstGeom>
          <a:ln>
            <a:noFill/>
          </a:ln>
          <a:effectLst>
            <a:outerShdw blurRad="292100" dist="139700" dir="2700000" algn="tl" rotWithShape="0">
              <a:srgbClr val="333333">
                <a:alpha val="65000"/>
              </a:srgbClr>
            </a:outerShdw>
          </a:effectLst>
        </p:spPr>
      </p:pic>
      <p:pic>
        <p:nvPicPr>
          <p:cNvPr id="9" name="Grafik 8">
            <a:extLst>
              <a:ext uri="{FF2B5EF4-FFF2-40B4-BE49-F238E27FC236}">
                <a16:creationId xmlns:a16="http://schemas.microsoft.com/office/drawing/2014/main" id="{9E828DAB-CDA0-4EA1-9313-9C6A80EA308F}"/>
              </a:ext>
            </a:extLst>
          </p:cNvPr>
          <p:cNvPicPr>
            <a:picLocks noChangeAspect="1"/>
          </p:cNvPicPr>
          <p:nvPr/>
        </p:nvPicPr>
        <p:blipFill rotWithShape="1">
          <a:blip r:embed="rId3">
            <a:extLst>
              <a:ext uri="{28A0092B-C50C-407E-A947-70E740481C1C}">
                <a14:useLocalDpi xmlns:a14="http://schemas.microsoft.com/office/drawing/2010/main" val="0"/>
              </a:ext>
            </a:extLst>
          </a:blip>
          <a:srcRect l="9412" r="14607"/>
          <a:stretch/>
        </p:blipFill>
        <p:spPr>
          <a:xfrm>
            <a:off x="4442463" y="4081511"/>
            <a:ext cx="2982897" cy="1819192"/>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73"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2A16ADF0-0E40-40AF-BFD8-7BEA008C7296}" type="slidenum">
              <a:rPr lang="de-DE" sz="1050" b="0" strike="noStrike" spc="-1">
                <a:solidFill>
                  <a:srgbClr val="FFFFFF"/>
                </a:solidFill>
                <a:latin typeface="Calibri"/>
              </a:rPr>
              <a:t>13</a:t>
            </a:fld>
            <a:endParaRPr lang="de-DE" sz="1050" b="0" strike="noStrike" spc="-1">
              <a:latin typeface="Times New Roman"/>
            </a:endParaRPr>
          </a:p>
        </p:txBody>
      </p:sp>
      <p:sp>
        <p:nvSpPr>
          <p:cNvPr id="174"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6" name="Grafik 7"/>
          <p:cNvPicPr/>
          <p:nvPr/>
        </p:nvPicPr>
        <p:blipFill>
          <a:blip r:embed="rId2"/>
          <a:stretch/>
        </p:blipFill>
        <p:spPr>
          <a:xfrm>
            <a:off x="900720" y="1830600"/>
            <a:ext cx="3785400" cy="4208040"/>
          </a:xfrm>
          <a:prstGeom prst="rect">
            <a:avLst/>
          </a:prstGeom>
          <a:ln>
            <a:noFill/>
          </a:ln>
        </p:spPr>
      </p:pic>
      <p:sp>
        <p:nvSpPr>
          <p:cNvPr id="177" name="CustomShape 4"/>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 Class Diagramm „Rescue Robot“</a:t>
            </a:r>
            <a:endParaRPr lang="de-DE" sz="12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79"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7AB06F46-F981-4774-A430-375123CB99C3}" type="slidenum">
              <a:rPr lang="de-DE" sz="1050" b="0" strike="noStrike" spc="-1">
                <a:solidFill>
                  <a:srgbClr val="FFFFFF"/>
                </a:solidFill>
                <a:latin typeface="Calibri"/>
              </a:rPr>
              <a:t>14</a:t>
            </a:fld>
            <a:endParaRPr lang="de-DE" sz="1050" b="0" strike="noStrike" spc="-1">
              <a:latin typeface="Times New Roman"/>
            </a:endParaRPr>
          </a:p>
        </p:txBody>
      </p:sp>
      <p:sp>
        <p:nvSpPr>
          <p:cNvPr id="180"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81" name="CustomShape 4"/>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 Class Diagramm „Rescue Robot“</a:t>
            </a:r>
            <a:endParaRPr lang="de-DE" sz="1200" b="0" strike="noStrike" spc="-1" dirty="0">
              <a:latin typeface="Arial"/>
            </a:endParaRPr>
          </a:p>
        </p:txBody>
      </p:sp>
      <p:sp>
        <p:nvSpPr>
          <p:cNvPr id="183" name="CustomShape 5"/>
          <p:cNvSpPr/>
          <p:nvPr/>
        </p:nvSpPr>
        <p:spPr>
          <a:xfrm>
            <a:off x="4966200" y="1904400"/>
            <a:ext cx="299520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1" strike="noStrike" spc="-1">
                <a:solidFill>
                  <a:srgbClr val="000000"/>
                </a:solidFill>
                <a:latin typeface="Calibri"/>
              </a:rPr>
              <a:t>Signal transmit / reception</a:t>
            </a:r>
            <a:endParaRPr lang="de-DE" sz="1800" b="0" strike="noStrike" spc="-1">
              <a:latin typeface="Arial"/>
            </a:endParaRPr>
          </a:p>
          <a:p>
            <a:pPr>
              <a:lnSpc>
                <a:spcPct val="100000"/>
              </a:lnSpc>
            </a:pPr>
            <a:endParaRPr lang="de-DE" sz="1800" b="0" strike="noStrike" spc="-1">
              <a:latin typeface="Arial"/>
            </a:endParaRPr>
          </a:p>
        </p:txBody>
      </p:sp>
      <p:pic>
        <p:nvPicPr>
          <p:cNvPr id="184" name="Grafik 11"/>
          <p:cNvPicPr/>
          <p:nvPr/>
        </p:nvPicPr>
        <p:blipFill>
          <a:blip r:embed="rId2"/>
          <a:stretch/>
        </p:blipFill>
        <p:spPr>
          <a:xfrm>
            <a:off x="900720" y="1830600"/>
            <a:ext cx="3785400" cy="4208040"/>
          </a:xfrm>
          <a:prstGeom prst="rect">
            <a:avLst/>
          </a:prstGeom>
          <a:ln>
            <a:noFill/>
          </a:ln>
        </p:spPr>
      </p:pic>
      <p:sp>
        <p:nvSpPr>
          <p:cNvPr id="185" name="Line 6"/>
          <p:cNvSpPr/>
          <p:nvPr/>
        </p:nvSpPr>
        <p:spPr>
          <a:xfrm>
            <a:off x="1314360" y="1980360"/>
            <a:ext cx="3209760" cy="1008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6" name="Line 7"/>
          <p:cNvSpPr/>
          <p:nvPr/>
        </p:nvSpPr>
        <p:spPr>
          <a:xfrm>
            <a:off x="1314360" y="1980360"/>
            <a:ext cx="360" cy="47700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7" name="Line 8"/>
          <p:cNvSpPr/>
          <p:nvPr/>
        </p:nvSpPr>
        <p:spPr>
          <a:xfrm>
            <a:off x="1314360" y="2457360"/>
            <a:ext cx="10191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8" name="Line 9"/>
          <p:cNvSpPr/>
          <p:nvPr/>
        </p:nvSpPr>
        <p:spPr>
          <a:xfrm>
            <a:off x="2333520" y="2457360"/>
            <a:ext cx="360" cy="51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9" name="Line 10"/>
          <p:cNvSpPr/>
          <p:nvPr/>
        </p:nvSpPr>
        <p:spPr>
          <a:xfrm>
            <a:off x="2338200" y="2961000"/>
            <a:ext cx="1014480" cy="10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0" name="Line 11"/>
          <p:cNvSpPr/>
          <p:nvPr/>
        </p:nvSpPr>
        <p:spPr>
          <a:xfrm>
            <a:off x="3352680" y="2971440"/>
            <a:ext cx="360" cy="5151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1" name="Line 12"/>
          <p:cNvSpPr/>
          <p:nvPr/>
        </p:nvSpPr>
        <p:spPr>
          <a:xfrm flipV="1">
            <a:off x="3348720" y="3475080"/>
            <a:ext cx="1175400" cy="115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2" name="Line 13"/>
          <p:cNvSpPr/>
          <p:nvPr/>
        </p:nvSpPr>
        <p:spPr>
          <a:xfrm>
            <a:off x="4524120" y="1989360"/>
            <a:ext cx="360" cy="14857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94"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7B6AE4C-E380-4F7F-B591-D8E454342624}" type="slidenum">
              <a:rPr lang="de-DE" sz="1050" b="0" strike="noStrike" spc="-1">
                <a:solidFill>
                  <a:srgbClr val="FFFFFF"/>
                </a:solidFill>
                <a:latin typeface="Calibri"/>
              </a:rPr>
              <a:t>15</a:t>
            </a:fld>
            <a:endParaRPr lang="de-DE" sz="1050" b="0" strike="noStrike" spc="-1">
              <a:latin typeface="Times New Roman"/>
            </a:endParaRPr>
          </a:p>
        </p:txBody>
      </p:sp>
      <p:sp>
        <p:nvSpPr>
          <p:cNvPr id="195"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97" name="CustomShape 4"/>
          <p:cNvSpPr/>
          <p:nvPr/>
        </p:nvSpPr>
        <p:spPr>
          <a:xfrm>
            <a:off x="4971240" y="1904400"/>
            <a:ext cx="29282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Signal calculation</a:t>
            </a:r>
            <a:endParaRPr lang="de-DE" sz="1800" b="0" strike="noStrike" spc="-1">
              <a:latin typeface="Arial"/>
            </a:endParaRPr>
          </a:p>
        </p:txBody>
      </p:sp>
      <p:pic>
        <p:nvPicPr>
          <p:cNvPr id="198" name="Grafik 4"/>
          <p:cNvPicPr/>
          <p:nvPr/>
        </p:nvPicPr>
        <p:blipFill>
          <a:blip r:embed="rId2"/>
          <a:stretch/>
        </p:blipFill>
        <p:spPr>
          <a:xfrm>
            <a:off x="900720" y="1830600"/>
            <a:ext cx="3785400" cy="4208040"/>
          </a:xfrm>
          <a:prstGeom prst="rect">
            <a:avLst/>
          </a:prstGeom>
          <a:ln>
            <a:noFill/>
          </a:ln>
        </p:spPr>
      </p:pic>
      <p:sp>
        <p:nvSpPr>
          <p:cNvPr id="199"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 Class Diagramm „Rescue Robot“</a:t>
            </a:r>
            <a:endParaRPr lang="de-DE" sz="1200" b="0" strike="noStrike" spc="-1" dirty="0">
              <a:latin typeface="Arial"/>
            </a:endParaRPr>
          </a:p>
        </p:txBody>
      </p:sp>
      <p:sp>
        <p:nvSpPr>
          <p:cNvPr id="200" name="Line 6"/>
          <p:cNvSpPr/>
          <p:nvPr/>
        </p:nvSpPr>
        <p:spPr>
          <a:xfrm>
            <a:off x="1159560" y="2540160"/>
            <a:ext cx="1094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1" name="Line 7"/>
          <p:cNvSpPr/>
          <p:nvPr/>
        </p:nvSpPr>
        <p:spPr>
          <a:xfrm>
            <a:off x="2253960" y="2540160"/>
            <a:ext cx="360" cy="4208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2" name="Line 8"/>
          <p:cNvSpPr/>
          <p:nvPr/>
        </p:nvSpPr>
        <p:spPr>
          <a:xfrm>
            <a:off x="2253960" y="2967480"/>
            <a:ext cx="6987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3" name="Line 9"/>
          <p:cNvSpPr/>
          <p:nvPr/>
        </p:nvSpPr>
        <p:spPr>
          <a:xfrm>
            <a:off x="2952720" y="2967480"/>
            <a:ext cx="360" cy="4615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4" name="Line 10"/>
          <p:cNvSpPr/>
          <p:nvPr/>
        </p:nvSpPr>
        <p:spPr>
          <a:xfrm flipH="1">
            <a:off x="2253960" y="3429000"/>
            <a:ext cx="6987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5" name="Line 11"/>
          <p:cNvSpPr/>
          <p:nvPr/>
        </p:nvSpPr>
        <p:spPr>
          <a:xfrm>
            <a:off x="2253960" y="3429000"/>
            <a:ext cx="360" cy="9619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6" name="Line 12"/>
          <p:cNvSpPr/>
          <p:nvPr/>
        </p:nvSpPr>
        <p:spPr>
          <a:xfrm>
            <a:off x="1159560" y="4390920"/>
            <a:ext cx="1094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7" name="Line 13"/>
          <p:cNvSpPr/>
          <p:nvPr/>
        </p:nvSpPr>
        <p:spPr>
          <a:xfrm>
            <a:off x="1159560" y="2540160"/>
            <a:ext cx="360" cy="18439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09"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71CB74-79C6-424C-BD14-E0636EF5D328}" type="slidenum">
              <a:rPr lang="de-DE" sz="1050" b="0" strike="noStrike" spc="-1">
                <a:solidFill>
                  <a:srgbClr val="FFFFFF"/>
                </a:solidFill>
                <a:latin typeface="Calibri"/>
              </a:rPr>
              <a:t>16</a:t>
            </a:fld>
            <a:endParaRPr lang="de-DE" sz="1050" b="0" strike="noStrike" spc="-1">
              <a:latin typeface="Times New Roman"/>
            </a:endParaRPr>
          </a:p>
        </p:txBody>
      </p:sp>
      <p:sp>
        <p:nvSpPr>
          <p:cNvPr id="210"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12" name="CustomShape 4"/>
          <p:cNvSpPr/>
          <p:nvPr/>
        </p:nvSpPr>
        <p:spPr>
          <a:xfrm>
            <a:off x="4971240" y="1904400"/>
            <a:ext cx="2928240" cy="9133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Signal calculation</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Motor control</a:t>
            </a:r>
            <a:endParaRPr lang="de-DE" sz="1800" b="0" strike="noStrike" spc="-1">
              <a:latin typeface="Arial"/>
            </a:endParaRPr>
          </a:p>
        </p:txBody>
      </p:sp>
      <p:pic>
        <p:nvPicPr>
          <p:cNvPr id="213" name="Grafik 4"/>
          <p:cNvPicPr/>
          <p:nvPr/>
        </p:nvPicPr>
        <p:blipFill>
          <a:blip r:embed="rId2"/>
          <a:stretch/>
        </p:blipFill>
        <p:spPr>
          <a:xfrm>
            <a:off x="900720" y="1830600"/>
            <a:ext cx="3785400" cy="4208040"/>
          </a:xfrm>
          <a:prstGeom prst="rect">
            <a:avLst/>
          </a:prstGeom>
          <a:ln>
            <a:noFill/>
          </a:ln>
        </p:spPr>
      </p:pic>
      <p:sp>
        <p:nvSpPr>
          <p:cNvPr id="214"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 Class Diagramm „Rescue Robot“</a:t>
            </a:r>
            <a:endParaRPr lang="de-DE" sz="1200" b="0" strike="noStrike" spc="-1" dirty="0">
              <a:latin typeface="Arial"/>
            </a:endParaRPr>
          </a:p>
        </p:txBody>
      </p:sp>
      <p:sp>
        <p:nvSpPr>
          <p:cNvPr id="215" name="Line 6"/>
          <p:cNvSpPr/>
          <p:nvPr/>
        </p:nvSpPr>
        <p:spPr>
          <a:xfrm>
            <a:off x="2378880" y="3540240"/>
            <a:ext cx="197388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6" name="Line 7"/>
          <p:cNvSpPr/>
          <p:nvPr/>
        </p:nvSpPr>
        <p:spPr>
          <a:xfrm>
            <a:off x="2378880" y="3540240"/>
            <a:ext cx="106920" cy="177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7" name="Line 8"/>
          <p:cNvSpPr/>
          <p:nvPr/>
        </p:nvSpPr>
        <p:spPr>
          <a:xfrm>
            <a:off x="1895400" y="5314680"/>
            <a:ext cx="590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8" name="Line 9"/>
          <p:cNvSpPr/>
          <p:nvPr/>
        </p:nvSpPr>
        <p:spPr>
          <a:xfrm>
            <a:off x="1895400" y="5314680"/>
            <a:ext cx="360" cy="51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9" name="Line 10"/>
          <p:cNvSpPr/>
          <p:nvPr/>
        </p:nvSpPr>
        <p:spPr>
          <a:xfrm>
            <a:off x="1895400" y="5829120"/>
            <a:ext cx="24573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20" name="Line 11"/>
          <p:cNvSpPr/>
          <p:nvPr/>
        </p:nvSpPr>
        <p:spPr>
          <a:xfrm>
            <a:off x="4352760" y="3540240"/>
            <a:ext cx="360" cy="228888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2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9CE2E50-983F-4ED8-83E5-C13B6131A0FE}" type="slidenum">
              <a:rPr lang="de-DE" sz="1050" b="0" strike="noStrike" spc="-1">
                <a:solidFill>
                  <a:srgbClr val="FFFFFF"/>
                </a:solidFill>
                <a:latin typeface="Calibri"/>
              </a:rPr>
              <a:t>17</a:t>
            </a:fld>
            <a:endParaRPr lang="de-DE" sz="1050" b="0" strike="noStrike" spc="-1">
              <a:latin typeface="Times New Roman"/>
            </a:endParaRPr>
          </a:p>
        </p:txBody>
      </p:sp>
      <p:sp>
        <p:nvSpPr>
          <p:cNvPr id="22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25" name="CustomShape 4"/>
          <p:cNvSpPr/>
          <p:nvPr/>
        </p:nvSpPr>
        <p:spPr>
          <a:xfrm>
            <a:off x="4971240" y="1904400"/>
            <a:ext cx="2928240" cy="11876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Signal calculation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Motor control</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Peripheral device control</a:t>
            </a:r>
            <a:endParaRPr lang="de-DE" sz="1800" b="0" strike="noStrike" spc="-1">
              <a:latin typeface="Arial"/>
            </a:endParaRPr>
          </a:p>
        </p:txBody>
      </p:sp>
      <p:pic>
        <p:nvPicPr>
          <p:cNvPr id="226" name="Grafik 4"/>
          <p:cNvPicPr/>
          <p:nvPr/>
        </p:nvPicPr>
        <p:blipFill>
          <a:blip r:embed="rId2"/>
          <a:stretch/>
        </p:blipFill>
        <p:spPr>
          <a:xfrm>
            <a:off x="900720" y="1830600"/>
            <a:ext cx="3785400" cy="4208040"/>
          </a:xfrm>
          <a:prstGeom prst="rect">
            <a:avLst/>
          </a:prstGeom>
          <a:ln>
            <a:noFill/>
          </a:ln>
        </p:spPr>
      </p:pic>
      <p:sp>
        <p:nvSpPr>
          <p:cNvPr id="227"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 Class Diagramm „Rescue Robot“</a:t>
            </a:r>
            <a:endParaRPr lang="de-DE" sz="1200" b="0" strike="noStrike" spc="-1" dirty="0">
              <a:latin typeface="Arial"/>
            </a:endParaRPr>
          </a:p>
        </p:txBody>
      </p:sp>
      <p:sp>
        <p:nvSpPr>
          <p:cNvPr id="228" name="CustomShape 6"/>
          <p:cNvSpPr/>
          <p:nvPr/>
        </p:nvSpPr>
        <p:spPr>
          <a:xfrm>
            <a:off x="1019160" y="4429080"/>
            <a:ext cx="1495080" cy="866520"/>
          </a:xfrm>
          <a:prstGeom prst="rect">
            <a:avLst/>
          </a:prstGeom>
          <a:noFill/>
          <a:ln w="19080">
            <a:solidFill>
              <a:srgbClr val="FF0000"/>
            </a:solidFill>
            <a:round/>
          </a:ln>
        </p:spPr>
        <p:style>
          <a:lnRef idx="2">
            <a:schemeClr val="accent1">
              <a:shade val="50000"/>
            </a:schemeClr>
          </a:lnRef>
          <a:fillRef idx="1">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2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9CE2E50-983F-4ED8-83E5-C13B6131A0FE}" type="slidenum">
              <a:rPr lang="de-DE" sz="1050" b="0" strike="noStrike" spc="-1">
                <a:solidFill>
                  <a:srgbClr val="FFFFFF"/>
                </a:solidFill>
                <a:latin typeface="Calibri"/>
              </a:rPr>
              <a:t>18</a:t>
            </a:fld>
            <a:endParaRPr lang="de-DE" sz="1050" b="0" strike="noStrike" spc="-1">
              <a:latin typeface="Times New Roman"/>
            </a:endParaRPr>
          </a:p>
        </p:txBody>
      </p:sp>
      <p:sp>
        <p:nvSpPr>
          <p:cNvPr id="22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27" name="CustomShape 5"/>
          <p:cNvSpPr/>
          <p:nvPr/>
        </p:nvSpPr>
        <p:spPr>
          <a:xfrm>
            <a:off x="909720" y="6039000"/>
            <a:ext cx="2046051"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a:t>
            </a:r>
            <a:r>
              <a:rPr lang="de-DE" sz="1200" b="1" spc="-1" dirty="0" err="1">
                <a:solidFill>
                  <a:srgbClr val="000000"/>
                </a:solidFill>
                <a:latin typeface="Calibri"/>
              </a:rPr>
              <a:t>Swimlane</a:t>
            </a:r>
            <a:r>
              <a:rPr lang="de-DE" sz="1200" b="1" spc="-1" dirty="0">
                <a:solidFill>
                  <a:srgbClr val="000000"/>
                </a:solidFill>
                <a:latin typeface="Calibri"/>
              </a:rPr>
              <a:t>-Diagramm</a:t>
            </a:r>
          </a:p>
        </p:txBody>
      </p:sp>
      <p:pic>
        <p:nvPicPr>
          <p:cNvPr id="2" name="Grafik 1">
            <a:extLst>
              <a:ext uri="{FF2B5EF4-FFF2-40B4-BE49-F238E27FC236}">
                <a16:creationId xmlns:a16="http://schemas.microsoft.com/office/drawing/2014/main" id="{E06B1462-F60D-4200-920C-7B617FF63250}"/>
              </a:ext>
            </a:extLst>
          </p:cNvPr>
          <p:cNvPicPr>
            <a:picLocks noChangeAspect="1"/>
          </p:cNvPicPr>
          <p:nvPr/>
        </p:nvPicPr>
        <p:blipFill>
          <a:blip r:embed="rId3"/>
          <a:stretch>
            <a:fillRect/>
          </a:stretch>
        </p:blipFill>
        <p:spPr>
          <a:xfrm>
            <a:off x="868640" y="1976285"/>
            <a:ext cx="7497760" cy="2915526"/>
          </a:xfrm>
          <a:prstGeom prst="rect">
            <a:avLst/>
          </a:prstGeom>
        </p:spPr>
      </p:pic>
    </p:spTree>
    <p:extLst>
      <p:ext uri="{BB962C8B-B14F-4D97-AF65-F5344CB8AC3E}">
        <p14:creationId xmlns:p14="http://schemas.microsoft.com/office/powerpoint/2010/main" val="35823651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19</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37" name="CustomShape 4"/>
          <p:cNvSpPr/>
          <p:nvPr/>
        </p:nvSpPr>
        <p:spPr>
          <a:xfrm>
            <a:off x="822960" y="1945370"/>
            <a:ext cx="7202880" cy="276853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buClr>
                <a:srgbClr val="808080"/>
              </a:buClr>
              <a:buFont typeface="Wingdings" charset="2"/>
              <a:buChar char=""/>
            </a:pPr>
            <a:r>
              <a:rPr lang="de-DE" spc="-1" dirty="0">
                <a:solidFill>
                  <a:srgbClr val="000000"/>
                </a:solidFill>
                <a:latin typeface="Calibri"/>
              </a:rPr>
              <a:t>Firmengelände</a:t>
            </a:r>
          </a:p>
          <a:p>
            <a:pPr marL="285840" indent="-285480">
              <a:buClr>
                <a:srgbClr val="808080"/>
              </a:buClr>
              <a:buFont typeface="Wingdings" charset="2"/>
              <a:buChar char=""/>
            </a:pPr>
            <a:endParaRPr lang="de-DE" sz="800" b="0" strike="noStrike" spc="-1" dirty="0">
              <a:solidFill>
                <a:srgbClr val="000000"/>
              </a:solidFill>
              <a:latin typeface="Calibri"/>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Signalverfolgung</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Fortbewegung (an Land und im Wasser)</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Navigation (Hindernisse umfahren)</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buClr>
                <a:srgbClr val="808080"/>
              </a:buClr>
              <a:buFont typeface="Wingdings" charset="2"/>
              <a:buChar char=""/>
            </a:pPr>
            <a:r>
              <a:rPr lang="de-DE" spc="-1" dirty="0">
                <a:solidFill>
                  <a:srgbClr val="000000"/>
                </a:solidFill>
                <a:latin typeface="Calibri"/>
              </a:rPr>
              <a:t>Objekterkennung (Person oder radioaktives Objekt)</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Objektbergung</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Kommunikation (mit Person)</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Motivation</a:t>
            </a:r>
            <a:endParaRPr lang="en-US" sz="4800" b="0" strike="noStrike" spc="-1">
              <a:solidFill>
                <a:srgbClr val="000000"/>
              </a:solidFill>
              <a:latin typeface="Calibri"/>
            </a:endParaRPr>
          </a:p>
        </p:txBody>
      </p:sp>
      <p:sp>
        <p:nvSpPr>
          <p:cNvPr id="111" name="TextShape 2"/>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dirty="0">
                <a:solidFill>
                  <a:srgbClr val="FFFFFF"/>
                </a:solidFill>
                <a:latin typeface="Calibri"/>
              </a:rPr>
              <a:t>ITD - Projekt angewandte Elektrotechnik / August 2020</a:t>
            </a:r>
            <a:endParaRPr lang="de-DE" sz="900" b="0" strike="noStrike" spc="-1" dirty="0">
              <a:latin typeface="Times New Roman"/>
            </a:endParaRPr>
          </a:p>
        </p:txBody>
      </p:sp>
      <p:sp>
        <p:nvSpPr>
          <p:cNvPr id="112" name="TextShape 3"/>
          <p:cNvSpPr txBox="1"/>
          <p:nvPr/>
        </p:nvSpPr>
        <p:spPr>
          <a:xfrm>
            <a:off x="7425360" y="6459840"/>
            <a:ext cx="983520" cy="364680"/>
          </a:xfrm>
          <a:prstGeom prst="rect">
            <a:avLst/>
          </a:prstGeom>
          <a:noFill/>
          <a:ln>
            <a:noFill/>
          </a:ln>
        </p:spPr>
        <p:txBody>
          <a:bodyPr anchor="ctr">
            <a:noAutofit/>
          </a:bodyPr>
          <a:lstStyle/>
          <a:p>
            <a:pPr algn="r">
              <a:lnSpc>
                <a:spcPct val="100000"/>
              </a:lnSpc>
            </a:pPr>
            <a:fld id="{E7B08D59-6E2A-4ADC-9CA2-029262A7D0FD}" type="slidenum">
              <a:rPr lang="de-DE" sz="1050" b="0" strike="noStrike" spc="-1">
                <a:solidFill>
                  <a:srgbClr val="FFFFFF"/>
                </a:solidFill>
                <a:latin typeface="Calibri"/>
              </a:rPr>
              <a:t>2</a:t>
            </a:fld>
            <a:endParaRPr lang="de-DE" sz="1050" b="0" strike="noStrike" spc="-1">
              <a:latin typeface="Times New Roman"/>
            </a:endParaRPr>
          </a:p>
        </p:txBody>
      </p:sp>
      <p:pic>
        <p:nvPicPr>
          <p:cNvPr id="113" name="Grafik 8"/>
          <p:cNvPicPr/>
          <p:nvPr/>
        </p:nvPicPr>
        <p:blipFill>
          <a:blip r:embed="rId3"/>
          <a:stretch/>
        </p:blipFill>
        <p:spPr>
          <a:xfrm>
            <a:off x="5788800" y="2483640"/>
            <a:ext cx="2235600" cy="1680840"/>
          </a:xfrm>
          <a:prstGeom prst="rect">
            <a:avLst/>
          </a:prstGeom>
          <a:ln>
            <a:noFill/>
          </a:ln>
          <a:effectLst>
            <a:outerShdw blurRad="292100" dist="139498" dir="2700000" algn="tl" rotWithShape="0">
              <a:srgbClr val="333333">
                <a:alpha val="65000"/>
              </a:srgbClr>
            </a:outerShdw>
          </a:effectLst>
        </p:spPr>
      </p:pic>
      <p:pic>
        <p:nvPicPr>
          <p:cNvPr id="114" name="Grafik 10"/>
          <p:cNvPicPr/>
          <p:nvPr/>
        </p:nvPicPr>
        <p:blipFill>
          <a:blip r:embed="rId4"/>
          <a:stretch/>
        </p:blipFill>
        <p:spPr>
          <a:xfrm>
            <a:off x="5840280" y="2544840"/>
            <a:ext cx="460800" cy="423000"/>
          </a:xfrm>
          <a:prstGeom prst="rect">
            <a:avLst/>
          </a:prstGeom>
          <a:ln>
            <a:noFill/>
          </a:ln>
        </p:spPr>
      </p:pic>
      <p:pic>
        <p:nvPicPr>
          <p:cNvPr id="115" name="Grafik 11"/>
          <p:cNvPicPr/>
          <p:nvPr/>
        </p:nvPicPr>
        <p:blipFill>
          <a:blip r:embed="rId5"/>
          <a:srcRect r="17063"/>
          <a:stretch/>
        </p:blipFill>
        <p:spPr>
          <a:xfrm>
            <a:off x="3035880" y="4689360"/>
            <a:ext cx="3072240" cy="1340640"/>
          </a:xfrm>
          <a:prstGeom prst="rect">
            <a:avLst/>
          </a:prstGeom>
          <a:ln>
            <a:noFill/>
          </a:ln>
          <a:effectLst>
            <a:outerShdw blurRad="292100" dist="139498" dir="2700000" algn="tl" rotWithShape="0">
              <a:srgbClr val="333333">
                <a:alpha val="65000"/>
              </a:srgbClr>
            </a:outerShdw>
          </a:effectLst>
        </p:spPr>
      </p:pic>
      <p:pic>
        <p:nvPicPr>
          <p:cNvPr id="116" name="Grafik 4"/>
          <p:cNvPicPr/>
          <p:nvPr/>
        </p:nvPicPr>
        <p:blipFill>
          <a:blip r:embed="rId6"/>
          <a:stretch/>
        </p:blipFill>
        <p:spPr>
          <a:xfrm>
            <a:off x="927720" y="2502720"/>
            <a:ext cx="2596320" cy="1475640"/>
          </a:xfrm>
          <a:prstGeom prst="rect">
            <a:avLst/>
          </a:prstGeom>
          <a:ln>
            <a:noFill/>
          </a:ln>
          <a:effectLst>
            <a:outerShdw blurRad="292100" dist="139498" dir="2700000" algn="tl" rotWithShape="0">
              <a:srgbClr val="333333">
                <a:alpha val="65000"/>
              </a:srgbClr>
            </a:outerShdw>
          </a:effectLst>
        </p:spPr>
      </p:pic>
      <p:sp>
        <p:nvSpPr>
          <p:cNvPr id="117" name="CustomShape 4"/>
          <p:cNvSpPr/>
          <p:nvPr/>
        </p:nvSpPr>
        <p:spPr>
          <a:xfrm>
            <a:off x="850320" y="4033800"/>
            <a:ext cx="124344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 Erdbeben</a:t>
            </a:r>
            <a:endParaRPr lang="de-DE" sz="1200" b="0" strike="noStrike" spc="-1" dirty="0">
              <a:latin typeface="Arial"/>
            </a:endParaRPr>
          </a:p>
        </p:txBody>
      </p:sp>
      <p:sp>
        <p:nvSpPr>
          <p:cNvPr id="118" name="CustomShape 5"/>
          <p:cNvSpPr/>
          <p:nvPr/>
        </p:nvSpPr>
        <p:spPr>
          <a:xfrm>
            <a:off x="5796360" y="4221720"/>
            <a:ext cx="159372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Abb.2: Atomkraftwerk</a:t>
            </a:r>
            <a:endParaRPr lang="de-DE" sz="1200" b="0" strike="noStrike" spc="-1">
              <a:latin typeface="Arial"/>
            </a:endParaRPr>
          </a:p>
        </p:txBody>
      </p:sp>
      <p:sp>
        <p:nvSpPr>
          <p:cNvPr id="119" name="CustomShape 6"/>
          <p:cNvSpPr/>
          <p:nvPr/>
        </p:nvSpPr>
        <p:spPr>
          <a:xfrm>
            <a:off x="2973960" y="6020280"/>
            <a:ext cx="235584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Abb.3: Brand auf Industriegelände</a:t>
            </a:r>
            <a:endParaRPr lang="de-DE" sz="1200" b="0" strike="noStrike" spc="-1">
              <a:latin typeface="Arial"/>
            </a:endParaRPr>
          </a:p>
        </p:txBody>
      </p:sp>
      <p:sp>
        <p:nvSpPr>
          <p:cNvPr id="120" name="CustomShape 7"/>
          <p:cNvSpPr/>
          <p:nvPr/>
        </p:nvSpPr>
        <p:spPr>
          <a:xfrm>
            <a:off x="822960" y="1801440"/>
            <a:ext cx="5164200" cy="577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600" b="1" strike="noStrike" spc="-1">
                <a:solidFill>
                  <a:srgbClr val="24292E"/>
                </a:solidFill>
                <a:latin typeface="-apple-system"/>
              </a:rPr>
              <a:t>Situation: </a:t>
            </a:r>
            <a:endParaRPr lang="de-DE" sz="1600" b="0" strike="noStrike" spc="-1">
              <a:latin typeface="Arial"/>
            </a:endParaRPr>
          </a:p>
          <a:p>
            <a:pPr>
              <a:lnSpc>
                <a:spcPct val="100000"/>
              </a:lnSpc>
            </a:pPr>
            <a:r>
              <a:rPr lang="de-DE" sz="1600" b="0" strike="noStrike" spc="-1">
                <a:solidFill>
                  <a:srgbClr val="24292E"/>
                </a:solidFill>
                <a:latin typeface="-apple-system"/>
              </a:rPr>
              <a:t>Schwere Katastrophen</a:t>
            </a:r>
            <a:endParaRPr lang="de-DE" sz="16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20</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37" name="CustomShape 4"/>
          <p:cNvSpPr/>
          <p:nvPr/>
        </p:nvSpPr>
        <p:spPr>
          <a:xfrm>
            <a:off x="822960" y="1945370"/>
            <a:ext cx="7202880" cy="276853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buClr>
                <a:srgbClr val="808080"/>
              </a:buClr>
              <a:buFont typeface="Wingdings" charset="2"/>
              <a:buChar char=""/>
            </a:pPr>
            <a:r>
              <a:rPr lang="de-DE" b="1" spc="-1" dirty="0">
                <a:solidFill>
                  <a:srgbClr val="000000"/>
                </a:solidFill>
                <a:latin typeface="Calibri"/>
              </a:rPr>
              <a:t>Firmengelände</a:t>
            </a:r>
          </a:p>
          <a:p>
            <a:pPr marL="285840" indent="-285480">
              <a:buClr>
                <a:srgbClr val="808080"/>
              </a:buClr>
              <a:buFont typeface="Wingdings" charset="2"/>
              <a:buChar char=""/>
            </a:pPr>
            <a:endParaRPr lang="de-DE" sz="800" b="1" strike="noStrike" spc="-1" dirty="0">
              <a:solidFill>
                <a:srgbClr val="000000"/>
              </a:solidFill>
              <a:latin typeface="Calibri"/>
            </a:endParaRPr>
          </a:p>
          <a:p>
            <a:pPr marL="285840" indent="-285480">
              <a:lnSpc>
                <a:spcPct val="100000"/>
              </a:lnSpc>
              <a:buClr>
                <a:srgbClr val="808080"/>
              </a:buClr>
              <a:buFont typeface="Wingdings" charset="2"/>
              <a:buChar char=""/>
            </a:pPr>
            <a:r>
              <a:rPr lang="de-DE" sz="1800" b="1" strike="noStrike" spc="-1" dirty="0">
                <a:solidFill>
                  <a:srgbClr val="000000"/>
                </a:solidFill>
                <a:latin typeface="Calibri"/>
              </a:rPr>
              <a:t>Signalverfolgung</a:t>
            </a:r>
          </a:p>
          <a:p>
            <a:pPr marL="285840" indent="-285480">
              <a:lnSpc>
                <a:spcPct val="100000"/>
              </a:lnSpc>
              <a:buClr>
                <a:srgbClr val="808080"/>
              </a:buClr>
              <a:buFont typeface="Wingdings" charset="2"/>
              <a:buChar char=""/>
            </a:pPr>
            <a:endParaRPr lang="de-DE" sz="800" b="1" strike="noStrike" spc="-1" dirty="0">
              <a:latin typeface="Arial"/>
            </a:endParaRPr>
          </a:p>
          <a:p>
            <a:pPr marL="285840" indent="-285480">
              <a:lnSpc>
                <a:spcPct val="100000"/>
              </a:lnSpc>
              <a:buClr>
                <a:srgbClr val="808080"/>
              </a:buClr>
              <a:buFont typeface="Wingdings" charset="2"/>
              <a:buChar char=""/>
            </a:pPr>
            <a:r>
              <a:rPr lang="de-DE" sz="1800" b="1" strike="noStrike" spc="-1" dirty="0">
                <a:solidFill>
                  <a:srgbClr val="000000"/>
                </a:solidFill>
                <a:latin typeface="Calibri"/>
              </a:rPr>
              <a:t>Fortbewegung (an Land und im Wasser)</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Navigation (Hindernisse umfahren)</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buClr>
                <a:srgbClr val="808080"/>
              </a:buClr>
              <a:buFont typeface="Wingdings" charset="2"/>
              <a:buChar char=""/>
            </a:pPr>
            <a:r>
              <a:rPr lang="de-DE" b="1" spc="-1" dirty="0">
                <a:solidFill>
                  <a:srgbClr val="000000"/>
                </a:solidFill>
                <a:latin typeface="Calibri"/>
              </a:rPr>
              <a:t>Objekterkennung (Person oder radioaktives Objekt)</a:t>
            </a:r>
          </a:p>
          <a:p>
            <a:pPr marL="285840" indent="-285480">
              <a:buClr>
                <a:srgbClr val="808080"/>
              </a:buClr>
              <a:buFont typeface="Wingdings" charset="2"/>
              <a:buChar char=""/>
            </a:pPr>
            <a:endParaRPr lang="de-DE" sz="800" b="1" spc="-1" dirty="0">
              <a:solidFill>
                <a:srgbClr val="000000"/>
              </a:solidFill>
              <a:latin typeface="Calibri"/>
            </a:endParaRPr>
          </a:p>
          <a:p>
            <a:pPr marL="285840" indent="-285480">
              <a:buClr>
                <a:srgbClr val="808080"/>
              </a:buClr>
              <a:buFont typeface="Wingdings" charset="2"/>
              <a:buChar char=""/>
            </a:pPr>
            <a:r>
              <a:rPr lang="de-DE" b="1" spc="-1" dirty="0">
                <a:solidFill>
                  <a:srgbClr val="000000"/>
                </a:solidFill>
                <a:latin typeface="Calibri"/>
              </a:rPr>
              <a:t>Objektbergung</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Kommunikation (mit Person)</a:t>
            </a:r>
          </a:p>
        </p:txBody>
      </p:sp>
    </p:spTree>
    <p:extLst>
      <p:ext uri="{BB962C8B-B14F-4D97-AF65-F5344CB8AC3E}">
        <p14:creationId xmlns:p14="http://schemas.microsoft.com/office/powerpoint/2010/main" val="175806501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5">
            <a:extLst>
              <a:ext uri="{FF2B5EF4-FFF2-40B4-BE49-F238E27FC236}">
                <a16:creationId xmlns:a16="http://schemas.microsoft.com/office/drawing/2014/main" id="{F62A56A4-2F60-4D98-A5E2-E24A9EEE2332}"/>
              </a:ext>
            </a:extLst>
          </p:cNvPr>
          <p:cNvSpPr/>
          <p:nvPr/>
        </p:nvSpPr>
        <p:spPr bwMode="auto">
          <a:xfrm>
            <a:off x="822960" y="3622913"/>
            <a:ext cx="5943493" cy="697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21</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panose="05000000000000000000" pitchFamily="2" charset="2"/>
              <a:buChar char="ü"/>
            </a:pPr>
            <a:endParaRPr lang="de-DE" sz="800" b="0" strike="noStrike" spc="-1" dirty="0">
              <a:solidFill>
                <a:srgbClr val="000000"/>
              </a:solidFill>
              <a:latin typeface="Calibri" panose="020F0502020204030204" pitchFamily="34" charset="0"/>
              <a:cs typeface="Calibri" panose="020F0502020204030204" pitchFamily="34" charset="0"/>
            </a:endParaRPr>
          </a:p>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310" lvl="1" indent="-285750">
              <a:buClr>
                <a:srgbClr val="808080"/>
              </a:buClr>
              <a:buFont typeface="Wingdings" panose="05000000000000000000" pitchFamily="2" charset="2"/>
              <a:buChar char="ü"/>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Referenzen + Literatur</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78400673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 name="CustomShape 4">
            <a:extLst>
              <a:ext uri="{FF2B5EF4-FFF2-40B4-BE49-F238E27FC236}">
                <a16:creationId xmlns:a16="http://schemas.microsoft.com/office/drawing/2014/main" id="{0CB057EF-D1F4-49A6-9DCF-2B25B14D7AC2}"/>
              </a:ext>
            </a:extLst>
          </p:cNvPr>
          <p:cNvSpPr/>
          <p:nvPr/>
        </p:nvSpPr>
        <p:spPr>
          <a:xfrm>
            <a:off x="822960" y="6051060"/>
            <a:ext cx="217095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Abb.14:  Subsystem „</a:t>
            </a:r>
            <a:r>
              <a:rPr lang="de-DE" sz="1200" b="1" strike="noStrike" spc="-1" dirty="0" err="1">
                <a:solidFill>
                  <a:srgbClr val="000000"/>
                </a:solidFill>
                <a:latin typeface="Calibri"/>
              </a:rPr>
              <a:t>Premises</a:t>
            </a:r>
            <a:r>
              <a:rPr lang="de-DE" sz="1200" b="1" strike="noStrike" spc="-1" dirty="0">
                <a:solidFill>
                  <a:srgbClr val="000000"/>
                </a:solidFill>
                <a:latin typeface="Calibri"/>
              </a:rPr>
              <a:t>“</a:t>
            </a:r>
            <a:endParaRPr lang="de-DE" sz="1200" b="0" strike="noStrike" spc="-1" dirty="0">
              <a:latin typeface="Arial"/>
            </a:endParaRPr>
          </a:p>
        </p:txBody>
      </p:sp>
      <p:pic>
        <p:nvPicPr>
          <p:cNvPr id="3" name="Grafik 2">
            <a:extLst>
              <a:ext uri="{FF2B5EF4-FFF2-40B4-BE49-F238E27FC236}">
                <a16:creationId xmlns:a16="http://schemas.microsoft.com/office/drawing/2014/main" id="{F8F6E20E-8A96-44F4-B593-0EAA47DCAA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6160" y="1867708"/>
            <a:ext cx="4838255" cy="4109110"/>
          </a:xfrm>
          <a:prstGeom prst="rect">
            <a:avLst/>
          </a:prstGeom>
        </p:spPr>
      </p:pic>
      <p:cxnSp>
        <p:nvCxnSpPr>
          <p:cNvPr id="6" name="Gerader Verbinder 5">
            <a:extLst>
              <a:ext uri="{FF2B5EF4-FFF2-40B4-BE49-F238E27FC236}">
                <a16:creationId xmlns:a16="http://schemas.microsoft.com/office/drawing/2014/main" id="{40952BDE-236A-42CA-82AD-195A6DFC50ED}"/>
              </a:ext>
            </a:extLst>
          </p:cNvPr>
          <p:cNvCxnSpPr/>
          <p:nvPr/>
        </p:nvCxnSpPr>
        <p:spPr>
          <a:xfrm flipH="1">
            <a:off x="4262040" y="3637280"/>
            <a:ext cx="1701880" cy="78232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C4A7880C-D1BA-426F-8315-7B174B1A2193}"/>
              </a:ext>
            </a:extLst>
          </p:cNvPr>
          <p:cNvCxnSpPr>
            <a:cxnSpLocks/>
          </p:cNvCxnSpPr>
          <p:nvPr/>
        </p:nvCxnSpPr>
        <p:spPr>
          <a:xfrm flipH="1" flipV="1">
            <a:off x="4338320" y="3891280"/>
            <a:ext cx="1625600" cy="39624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062432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3" name="CustomShape 4">
            <a:extLst>
              <a:ext uri="{FF2B5EF4-FFF2-40B4-BE49-F238E27FC236}">
                <a16:creationId xmlns:a16="http://schemas.microsoft.com/office/drawing/2014/main" id="{050907F3-292E-47EA-BD76-AD65AA8B9825}"/>
              </a:ext>
            </a:extLst>
          </p:cNvPr>
          <p:cNvSpPr/>
          <p:nvPr/>
        </p:nvSpPr>
        <p:spPr>
          <a:xfrm>
            <a:off x="822960" y="6035341"/>
            <a:ext cx="3095504"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Abb.15: Ausschnitt aus Subsystem „</a:t>
            </a:r>
            <a:r>
              <a:rPr lang="de-DE" sz="1200" b="1" strike="noStrike" spc="-1" dirty="0" err="1">
                <a:solidFill>
                  <a:srgbClr val="000000"/>
                </a:solidFill>
                <a:latin typeface="Calibri"/>
              </a:rPr>
              <a:t>Premises</a:t>
            </a:r>
            <a:r>
              <a:rPr lang="de-DE" sz="1200" b="1" strike="noStrike" spc="-1" dirty="0">
                <a:solidFill>
                  <a:srgbClr val="000000"/>
                </a:solidFill>
                <a:latin typeface="Calibri"/>
              </a:rPr>
              <a:t>“</a:t>
            </a:r>
            <a:endParaRPr lang="de-DE" sz="1200" b="0" strike="noStrike" spc="-1" dirty="0">
              <a:latin typeface="Arial"/>
            </a:endParaRPr>
          </a:p>
        </p:txBody>
      </p:sp>
      <p:sp>
        <p:nvSpPr>
          <p:cNvPr id="13" name="Textfeld 12">
            <a:extLst>
              <a:ext uri="{FF2B5EF4-FFF2-40B4-BE49-F238E27FC236}">
                <a16:creationId xmlns:a16="http://schemas.microsoft.com/office/drawing/2014/main" id="{68F1878E-3F7A-4017-A28F-A940FC565154}"/>
              </a:ext>
            </a:extLst>
          </p:cNvPr>
          <p:cNvSpPr txBox="1"/>
          <p:nvPr/>
        </p:nvSpPr>
        <p:spPr>
          <a:xfrm>
            <a:off x="6580811" y="1954066"/>
            <a:ext cx="2031069" cy="1815882"/>
          </a:xfrm>
          <a:prstGeom prst="rect">
            <a:avLst/>
          </a:prstGeom>
          <a:noFill/>
        </p:spPr>
        <p:txBody>
          <a:bodyPr wrap="none" rtlCol="0">
            <a:spAutoFit/>
          </a:bodyPr>
          <a:lstStyle/>
          <a:p>
            <a:r>
              <a:rPr lang="de-DE" sz="1400" b="1" strike="noStrike" spc="-1" dirty="0">
                <a:solidFill>
                  <a:srgbClr val="000000"/>
                </a:solidFill>
                <a:latin typeface="Calibri" panose="020F0502020204030204" pitchFamily="34" charset="0"/>
                <a:cs typeface="Calibri" panose="020F0502020204030204" pitchFamily="34" charset="0"/>
              </a:rPr>
              <a:t>S  = Start </a:t>
            </a:r>
            <a:r>
              <a:rPr lang="de-DE" sz="1400" b="1" strike="noStrike" spc="-1" dirty="0" err="1">
                <a:solidFill>
                  <a:srgbClr val="000000"/>
                </a:solidFill>
                <a:latin typeface="Calibri" panose="020F0502020204030204" pitchFamily="34" charset="0"/>
                <a:cs typeface="Calibri" panose="020F0502020204030204" pitchFamily="34" charset="0"/>
              </a:rPr>
              <a:t>point</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R  = Radioaktive </a:t>
            </a:r>
            <a:r>
              <a:rPr lang="de-DE" sz="1400" b="1" strike="noStrike" spc="-1" dirty="0" err="1">
                <a:solidFill>
                  <a:srgbClr val="000000"/>
                </a:solidFill>
                <a:latin typeface="Calibri" panose="020F0502020204030204" pitchFamily="34" charset="0"/>
                <a:cs typeface="Calibri" panose="020F0502020204030204" pitchFamily="34" charset="0"/>
              </a:rPr>
              <a:t>obstacle</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F  = Radio </a:t>
            </a:r>
            <a:r>
              <a:rPr lang="de-DE" sz="1400" b="1" strike="noStrike" spc="-1" dirty="0" err="1">
                <a:solidFill>
                  <a:srgbClr val="000000"/>
                </a:solidFill>
                <a:latin typeface="Calibri" panose="020F0502020204030204" pitchFamily="34" charset="0"/>
                <a:cs typeface="Calibri" panose="020F0502020204030204" pitchFamily="34" charset="0"/>
              </a:rPr>
              <a:t>tower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B  = </a:t>
            </a:r>
            <a:r>
              <a:rPr lang="de-DE" sz="1400" b="1" strike="noStrike" spc="-1" dirty="0" err="1">
                <a:solidFill>
                  <a:srgbClr val="000000"/>
                </a:solidFill>
                <a:latin typeface="Calibri" panose="020F0502020204030204" pitchFamily="34" charset="0"/>
                <a:cs typeface="Calibri" panose="020F0502020204030204" pitchFamily="34" charset="0"/>
              </a:rPr>
              <a:t>Obstacle</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for</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rescue</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H  = </a:t>
            </a:r>
            <a:r>
              <a:rPr lang="de-DE" sz="1400" b="1" strike="noStrike" spc="-1" dirty="0" err="1">
                <a:solidFill>
                  <a:srgbClr val="000000"/>
                </a:solidFill>
                <a:latin typeface="Calibri" panose="020F0502020204030204" pitchFamily="34" charset="0"/>
                <a:cs typeface="Calibri" panose="020F0502020204030204" pitchFamily="34" charset="0"/>
              </a:rPr>
              <a:t>Barrier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P  = Person</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W = </a:t>
            </a:r>
            <a:r>
              <a:rPr lang="de-DE" sz="1400" b="1" strike="noStrike" spc="-1" dirty="0" err="1">
                <a:solidFill>
                  <a:srgbClr val="000000"/>
                </a:solidFill>
                <a:latin typeface="Calibri" panose="020F0502020204030204" pitchFamily="34" charset="0"/>
                <a:cs typeface="Calibri" panose="020F0502020204030204" pitchFamily="34" charset="0"/>
              </a:rPr>
              <a:t>Water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X  = Wall</a:t>
            </a:r>
            <a:endParaRPr lang="de-DE" sz="1400" b="0" strike="noStrike" spc="-1" dirty="0">
              <a:latin typeface="Calibri" panose="020F0502020204030204" pitchFamily="34" charset="0"/>
              <a:cs typeface="Calibri" panose="020F0502020204030204" pitchFamily="34" charset="0"/>
            </a:endParaRPr>
          </a:p>
        </p:txBody>
      </p:sp>
      <p:pic>
        <p:nvPicPr>
          <p:cNvPr id="2" name="Grafik 1">
            <a:extLst>
              <a:ext uri="{FF2B5EF4-FFF2-40B4-BE49-F238E27FC236}">
                <a16:creationId xmlns:a16="http://schemas.microsoft.com/office/drawing/2014/main" id="{3E84B5A5-E4D0-475D-B25A-A700891E6112}"/>
              </a:ext>
            </a:extLst>
          </p:cNvPr>
          <p:cNvPicPr>
            <a:picLocks noChangeAspect="1"/>
          </p:cNvPicPr>
          <p:nvPr/>
        </p:nvPicPr>
        <p:blipFill>
          <a:blip r:embed="rId3"/>
          <a:stretch>
            <a:fillRect/>
          </a:stretch>
        </p:blipFill>
        <p:spPr>
          <a:xfrm>
            <a:off x="949911" y="1815658"/>
            <a:ext cx="5057600" cy="4195935"/>
          </a:xfrm>
          <a:prstGeom prst="rect">
            <a:avLst/>
          </a:prstGeom>
        </p:spPr>
      </p:pic>
    </p:spTree>
    <p:extLst>
      <p:ext uri="{BB962C8B-B14F-4D97-AF65-F5344CB8AC3E}">
        <p14:creationId xmlns:p14="http://schemas.microsoft.com/office/powerpoint/2010/main" val="38005257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24</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 name="Textfeld 12">
            <a:extLst>
              <a:ext uri="{FF2B5EF4-FFF2-40B4-BE49-F238E27FC236}">
                <a16:creationId xmlns:a16="http://schemas.microsoft.com/office/drawing/2014/main" id="{68F1878E-3F7A-4017-A28F-A940FC565154}"/>
              </a:ext>
            </a:extLst>
          </p:cNvPr>
          <p:cNvSpPr txBox="1"/>
          <p:nvPr/>
        </p:nvSpPr>
        <p:spPr>
          <a:xfrm>
            <a:off x="5240146" y="1855299"/>
            <a:ext cx="1723421" cy="2174954"/>
          </a:xfrm>
          <a:prstGeom prst="rect">
            <a:avLst/>
          </a:prstGeom>
          <a:noFill/>
        </p:spPr>
        <p:txBody>
          <a:bodyPr wrap="none" rtlCol="0">
            <a:spAutoFit/>
          </a:bodyPr>
          <a:lstStyle/>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Start </a:t>
            </a:r>
            <a:r>
              <a:rPr lang="de-DE" sz="1400" b="1" strike="noStrike" spc="-1" dirty="0" err="1">
                <a:solidFill>
                  <a:srgbClr val="000000"/>
                </a:solidFill>
                <a:latin typeface="Calibri" panose="020F0502020204030204" pitchFamily="34" charset="0"/>
                <a:cs typeface="Calibri" panose="020F0502020204030204" pitchFamily="34" charset="0"/>
              </a:rPr>
              <a:t>point</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Radioaktive </a:t>
            </a:r>
            <a:r>
              <a:rPr lang="de-DE" sz="1400" b="1" strike="noStrike" spc="-1" dirty="0" err="1">
                <a:solidFill>
                  <a:srgbClr val="000000"/>
                </a:solidFill>
                <a:latin typeface="Calibri" panose="020F0502020204030204" pitchFamily="34" charset="0"/>
                <a:cs typeface="Calibri" panose="020F0502020204030204" pitchFamily="34" charset="0"/>
              </a:rPr>
              <a:t>obstacle</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Radio </a:t>
            </a:r>
            <a:r>
              <a:rPr lang="de-DE" sz="1400" b="1" strike="noStrike" spc="-1" dirty="0" err="1">
                <a:solidFill>
                  <a:srgbClr val="000000"/>
                </a:solidFill>
                <a:latin typeface="Calibri" panose="020F0502020204030204" pitchFamily="34" charset="0"/>
                <a:cs typeface="Calibri" panose="020F0502020204030204" pitchFamily="34" charset="0"/>
              </a:rPr>
              <a:t>tower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Obstacle</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for</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rescue</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Barrier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Person</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Water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Wall</a:t>
            </a:r>
            <a:endParaRPr lang="de-DE" sz="1400" b="0" strike="noStrike" spc="-1" dirty="0">
              <a:latin typeface="Calibri" panose="020F0502020204030204" pitchFamily="34" charset="0"/>
              <a:cs typeface="Calibri" panose="020F0502020204030204" pitchFamily="34" charset="0"/>
            </a:endParaRPr>
          </a:p>
        </p:txBody>
      </p:sp>
      <p:sp>
        <p:nvSpPr>
          <p:cNvPr id="2" name="CustomShape 4">
            <a:extLst>
              <a:ext uri="{FF2B5EF4-FFF2-40B4-BE49-F238E27FC236}">
                <a16:creationId xmlns:a16="http://schemas.microsoft.com/office/drawing/2014/main" id="{D2A3C190-9699-458A-A0B6-E328A68FA000}"/>
              </a:ext>
            </a:extLst>
          </p:cNvPr>
          <p:cNvSpPr/>
          <p:nvPr/>
        </p:nvSpPr>
        <p:spPr>
          <a:xfrm>
            <a:off x="822960" y="6053410"/>
            <a:ext cx="3066930" cy="275545"/>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spAutoFit/>
          </a:bodyPr>
          <a:lstStyle/>
          <a:p>
            <a:pPr>
              <a:lnSpc>
                <a:spcPct val="100000"/>
              </a:lnSpc>
            </a:pPr>
            <a:r>
              <a:rPr lang="de-DE" sz="1200" b="1" strike="noStrike" spc="-1" dirty="0">
                <a:solidFill>
                  <a:srgbClr val="000000"/>
                </a:solidFill>
                <a:latin typeface="Calibri"/>
              </a:rPr>
              <a:t>Abb.16: Visualisierung des Firmengeländes </a:t>
            </a:r>
            <a:endParaRPr lang="de-DE" sz="1200" b="0" strike="noStrike" spc="-1" dirty="0">
              <a:latin typeface="Arial"/>
            </a:endParaRPr>
          </a:p>
        </p:txBody>
      </p:sp>
      <p:pic>
        <p:nvPicPr>
          <p:cNvPr id="4" name="Grafik 4">
            <a:extLst>
              <a:ext uri="{FF2B5EF4-FFF2-40B4-BE49-F238E27FC236}">
                <a16:creationId xmlns:a16="http://schemas.microsoft.com/office/drawing/2014/main" id="{570E7D32-9ABC-4D5B-8A90-FF93C5C77FE7}"/>
              </a:ext>
            </a:extLst>
          </p:cNvPr>
          <p:cNvPicPr/>
          <p:nvPr/>
        </p:nvPicPr>
        <p:blipFill>
          <a:blip r:embed="rId3"/>
          <a:srcRect b="25122"/>
          <a:stretch/>
        </p:blipFill>
        <p:spPr>
          <a:xfrm>
            <a:off x="-102600" y="1737000"/>
            <a:ext cx="5670280" cy="4402080"/>
          </a:xfrm>
          <a:prstGeom prst="rect">
            <a:avLst/>
          </a:prstGeom>
          <a:ln>
            <a:noFill/>
          </a:ln>
        </p:spPr>
      </p:pic>
      <p:sp>
        <p:nvSpPr>
          <p:cNvPr id="6" name="Textfeld 5">
            <a:extLst>
              <a:ext uri="{FF2B5EF4-FFF2-40B4-BE49-F238E27FC236}">
                <a16:creationId xmlns:a16="http://schemas.microsoft.com/office/drawing/2014/main" id="{9858542C-AD14-485B-81DA-9BADCB66E9BB}"/>
              </a:ext>
            </a:extLst>
          </p:cNvPr>
          <p:cNvSpPr txBox="1"/>
          <p:nvPr/>
        </p:nvSpPr>
        <p:spPr>
          <a:xfrm rot="19972583">
            <a:off x="2380504" y="3633185"/>
            <a:ext cx="1668816" cy="369332"/>
          </a:xfrm>
          <a:prstGeom prst="rect">
            <a:avLst/>
          </a:prstGeom>
          <a:noFill/>
        </p:spPr>
        <p:txBody>
          <a:bodyPr wrap="square" rtlCol="0">
            <a:spAutoFit/>
          </a:bodyPr>
          <a:lstStyle/>
          <a:p>
            <a:r>
              <a:rPr lang="de-DE" b="1" dirty="0">
                <a:solidFill>
                  <a:srgbClr val="FF0000"/>
                </a:solidFill>
              </a:rPr>
              <a:t>austauschen</a:t>
            </a:r>
          </a:p>
        </p:txBody>
      </p:sp>
      <p:pic>
        <p:nvPicPr>
          <p:cNvPr id="7" name="Grafik 2">
            <a:extLst>
              <a:ext uri="{FF2B5EF4-FFF2-40B4-BE49-F238E27FC236}">
                <a16:creationId xmlns:a16="http://schemas.microsoft.com/office/drawing/2014/main" id="{5D82F015-4F9D-43D9-87A0-4263A66A02AD}"/>
              </a:ext>
            </a:extLst>
          </p:cNvPr>
          <p:cNvPicPr/>
          <p:nvPr/>
        </p:nvPicPr>
        <p:blipFill rotWithShape="1">
          <a:blip r:embed="rId3"/>
          <a:srcRect l="21457" t="74300" r="70732" b="3668"/>
          <a:stretch/>
        </p:blipFill>
        <p:spPr>
          <a:xfrm>
            <a:off x="4926078" y="1839473"/>
            <a:ext cx="423360" cy="1194120"/>
          </a:xfrm>
          <a:prstGeom prst="rect">
            <a:avLst/>
          </a:prstGeom>
          <a:ln>
            <a:noFill/>
          </a:ln>
        </p:spPr>
      </p:pic>
      <p:pic>
        <p:nvPicPr>
          <p:cNvPr id="8" name="Grafik 18">
            <a:extLst>
              <a:ext uri="{FF2B5EF4-FFF2-40B4-BE49-F238E27FC236}">
                <a16:creationId xmlns:a16="http://schemas.microsoft.com/office/drawing/2014/main" id="{659BC8BB-C1C7-4E1D-8A95-FBBCD662DCB9}"/>
              </a:ext>
            </a:extLst>
          </p:cNvPr>
          <p:cNvPicPr/>
          <p:nvPr/>
        </p:nvPicPr>
        <p:blipFill>
          <a:blip r:embed="rId3"/>
          <a:srcRect l="57497" t="74300" r="34688" b="3668"/>
          <a:stretch/>
        </p:blipFill>
        <p:spPr>
          <a:xfrm>
            <a:off x="4956558" y="2904300"/>
            <a:ext cx="423360" cy="1194120"/>
          </a:xfrm>
          <a:prstGeom prst="rect">
            <a:avLst/>
          </a:prstGeom>
          <a:ln>
            <a:noFill/>
          </a:ln>
        </p:spPr>
      </p:pic>
    </p:spTree>
    <p:extLst>
      <p:ext uri="{BB962C8B-B14F-4D97-AF65-F5344CB8AC3E}">
        <p14:creationId xmlns:p14="http://schemas.microsoft.com/office/powerpoint/2010/main" val="118959583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Signalverfolgung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 name="CustomShape 4">
            <a:extLst>
              <a:ext uri="{FF2B5EF4-FFF2-40B4-BE49-F238E27FC236}">
                <a16:creationId xmlns:a16="http://schemas.microsoft.com/office/drawing/2014/main" id="{0CB057EF-D1F4-49A6-9DCF-2B25B14D7AC2}"/>
              </a:ext>
            </a:extLst>
          </p:cNvPr>
          <p:cNvSpPr/>
          <p:nvPr/>
        </p:nvSpPr>
        <p:spPr>
          <a:xfrm>
            <a:off x="822960" y="6057217"/>
            <a:ext cx="356896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Abb.17</a:t>
            </a:r>
            <a:r>
              <a:rPr lang="de-DE" sz="1200" b="1" spc="-1" dirty="0">
                <a:solidFill>
                  <a:srgbClr val="000000"/>
                </a:solidFill>
                <a:latin typeface="Calibri"/>
              </a:rPr>
              <a:t>: Aktivitätsdiagramm „</a:t>
            </a:r>
            <a:r>
              <a:rPr lang="de-DE" sz="1200" b="1" spc="-1" dirty="0">
                <a:solidFill>
                  <a:srgbClr val="000000"/>
                </a:solidFill>
                <a:latin typeface="Calibri"/>
                <a:hlinkClick r:id="rId3" action="ppaction://hlinkfile"/>
              </a:rPr>
              <a:t>Signalverfolgung</a:t>
            </a:r>
            <a:r>
              <a:rPr lang="de-DE" sz="1200" b="1" spc="-1" dirty="0">
                <a:solidFill>
                  <a:srgbClr val="000000"/>
                </a:solidFill>
                <a:latin typeface="Calibri"/>
              </a:rPr>
              <a:t>“ (FR6)</a:t>
            </a:r>
            <a:endParaRPr lang="de-DE" sz="1200" b="0" strike="noStrike" spc="-1" dirty="0">
              <a:latin typeface="Arial"/>
            </a:endParaRPr>
          </a:p>
        </p:txBody>
      </p:sp>
      <p:pic>
        <p:nvPicPr>
          <p:cNvPr id="16" name="Grafik 15">
            <a:extLst>
              <a:ext uri="{FF2B5EF4-FFF2-40B4-BE49-F238E27FC236}">
                <a16:creationId xmlns:a16="http://schemas.microsoft.com/office/drawing/2014/main" id="{D5DA2201-3E20-476F-813B-71A1332A56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4401" y="2938053"/>
            <a:ext cx="2350168" cy="3061719"/>
          </a:xfrm>
          <a:prstGeom prst="rect">
            <a:avLst/>
          </a:prstGeom>
        </p:spPr>
      </p:pic>
      <p:pic>
        <p:nvPicPr>
          <p:cNvPr id="4" name="Grafik 5">
            <a:extLst>
              <a:ext uri="{FF2B5EF4-FFF2-40B4-BE49-F238E27FC236}">
                <a16:creationId xmlns:a16="http://schemas.microsoft.com/office/drawing/2014/main" id="{93411B3C-C768-46AD-8277-B0EF5D861A49}"/>
              </a:ext>
            </a:extLst>
          </p:cNvPr>
          <p:cNvPicPr/>
          <p:nvPr/>
        </p:nvPicPr>
        <p:blipFill rotWithShape="1">
          <a:blip r:embed="rId5"/>
          <a:srcRect b="89236"/>
          <a:stretch/>
        </p:blipFill>
        <p:spPr>
          <a:xfrm>
            <a:off x="896160" y="1853518"/>
            <a:ext cx="6345624" cy="441027"/>
          </a:xfrm>
          <a:prstGeom prst="rect">
            <a:avLst/>
          </a:prstGeom>
          <a:ln>
            <a:noFill/>
          </a:ln>
        </p:spPr>
      </p:pic>
      <p:pic>
        <p:nvPicPr>
          <p:cNvPr id="5" name="Grafik 5">
            <a:extLst>
              <a:ext uri="{FF2B5EF4-FFF2-40B4-BE49-F238E27FC236}">
                <a16:creationId xmlns:a16="http://schemas.microsoft.com/office/drawing/2014/main" id="{4D26A324-A8A9-49E0-9685-B34CCD8AA49E}"/>
              </a:ext>
            </a:extLst>
          </p:cNvPr>
          <p:cNvPicPr/>
          <p:nvPr/>
        </p:nvPicPr>
        <p:blipFill rotWithShape="1">
          <a:blip r:embed="rId5"/>
          <a:srcRect t="70030" b="20470"/>
          <a:stretch/>
        </p:blipFill>
        <p:spPr>
          <a:xfrm>
            <a:off x="896160" y="2280785"/>
            <a:ext cx="6345624" cy="389221"/>
          </a:xfrm>
          <a:prstGeom prst="rect">
            <a:avLst/>
          </a:prstGeom>
          <a:ln>
            <a:noFill/>
          </a:ln>
        </p:spPr>
      </p:pic>
      <p:pic>
        <p:nvPicPr>
          <p:cNvPr id="8" name="Grafik 5">
            <a:extLst>
              <a:ext uri="{FF2B5EF4-FFF2-40B4-BE49-F238E27FC236}">
                <a16:creationId xmlns:a16="http://schemas.microsoft.com/office/drawing/2014/main" id="{ED674E92-D6A3-4505-8B7B-74D8919827F1}"/>
              </a:ext>
            </a:extLst>
          </p:cNvPr>
          <p:cNvPicPr/>
          <p:nvPr/>
        </p:nvPicPr>
        <p:blipFill rotWithShape="1">
          <a:blip r:embed="rId5"/>
          <a:srcRect l="1784" t="82075" r="85430" b="12434"/>
          <a:stretch/>
        </p:blipFill>
        <p:spPr>
          <a:xfrm>
            <a:off x="1328108" y="2337622"/>
            <a:ext cx="811377" cy="224970"/>
          </a:xfrm>
          <a:prstGeom prst="rect">
            <a:avLst/>
          </a:prstGeom>
          <a:ln>
            <a:noFill/>
          </a:ln>
        </p:spPr>
      </p:pic>
    </p:spTree>
    <p:extLst>
      <p:ext uri="{BB962C8B-B14F-4D97-AF65-F5344CB8AC3E}">
        <p14:creationId xmlns:p14="http://schemas.microsoft.com/office/powerpoint/2010/main" val="28154423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Signalverfolgung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26</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6" name="Grafik 15">
            <a:extLst>
              <a:ext uri="{FF2B5EF4-FFF2-40B4-BE49-F238E27FC236}">
                <a16:creationId xmlns:a16="http://schemas.microsoft.com/office/drawing/2014/main" id="{D5DA2201-3E20-476F-813B-71A1332A56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401" y="2938053"/>
            <a:ext cx="2350168" cy="3061719"/>
          </a:xfrm>
          <a:prstGeom prst="rect">
            <a:avLst/>
          </a:prstGeom>
        </p:spPr>
      </p:pic>
      <p:pic>
        <p:nvPicPr>
          <p:cNvPr id="4" name="Grafik 5">
            <a:extLst>
              <a:ext uri="{FF2B5EF4-FFF2-40B4-BE49-F238E27FC236}">
                <a16:creationId xmlns:a16="http://schemas.microsoft.com/office/drawing/2014/main" id="{93411B3C-C768-46AD-8277-B0EF5D861A49}"/>
              </a:ext>
            </a:extLst>
          </p:cNvPr>
          <p:cNvPicPr/>
          <p:nvPr/>
        </p:nvPicPr>
        <p:blipFill rotWithShape="1">
          <a:blip r:embed="rId4"/>
          <a:srcRect b="89236"/>
          <a:stretch/>
        </p:blipFill>
        <p:spPr>
          <a:xfrm>
            <a:off x="896160" y="1853518"/>
            <a:ext cx="6345624" cy="441027"/>
          </a:xfrm>
          <a:prstGeom prst="rect">
            <a:avLst/>
          </a:prstGeom>
          <a:ln>
            <a:noFill/>
          </a:ln>
        </p:spPr>
      </p:pic>
      <p:pic>
        <p:nvPicPr>
          <p:cNvPr id="5" name="Grafik 5">
            <a:extLst>
              <a:ext uri="{FF2B5EF4-FFF2-40B4-BE49-F238E27FC236}">
                <a16:creationId xmlns:a16="http://schemas.microsoft.com/office/drawing/2014/main" id="{4D26A324-A8A9-49E0-9685-B34CCD8AA49E}"/>
              </a:ext>
            </a:extLst>
          </p:cNvPr>
          <p:cNvPicPr/>
          <p:nvPr/>
        </p:nvPicPr>
        <p:blipFill rotWithShape="1">
          <a:blip r:embed="rId4"/>
          <a:srcRect t="70030" b="20470"/>
          <a:stretch/>
        </p:blipFill>
        <p:spPr>
          <a:xfrm>
            <a:off x="896160" y="2280785"/>
            <a:ext cx="6345624" cy="389221"/>
          </a:xfrm>
          <a:prstGeom prst="rect">
            <a:avLst/>
          </a:prstGeom>
          <a:ln>
            <a:noFill/>
          </a:ln>
        </p:spPr>
      </p:pic>
      <p:sp>
        <p:nvSpPr>
          <p:cNvPr id="7" name="Textfeld 6">
            <a:extLst>
              <a:ext uri="{FF2B5EF4-FFF2-40B4-BE49-F238E27FC236}">
                <a16:creationId xmlns:a16="http://schemas.microsoft.com/office/drawing/2014/main" id="{F59B79C1-9AB6-4509-887F-9CBB76CA2C14}"/>
              </a:ext>
            </a:extLst>
          </p:cNvPr>
          <p:cNvSpPr txBox="1"/>
          <p:nvPr/>
        </p:nvSpPr>
        <p:spPr>
          <a:xfrm>
            <a:off x="7130248" y="224898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8" name="Grafik 5">
            <a:extLst>
              <a:ext uri="{FF2B5EF4-FFF2-40B4-BE49-F238E27FC236}">
                <a16:creationId xmlns:a16="http://schemas.microsoft.com/office/drawing/2014/main" id="{ED674E92-D6A3-4505-8B7B-74D8919827F1}"/>
              </a:ext>
            </a:extLst>
          </p:cNvPr>
          <p:cNvPicPr/>
          <p:nvPr/>
        </p:nvPicPr>
        <p:blipFill rotWithShape="1">
          <a:blip r:embed="rId4"/>
          <a:srcRect l="1784" t="82075" r="85430" b="12434"/>
          <a:stretch/>
        </p:blipFill>
        <p:spPr>
          <a:xfrm>
            <a:off x="1328108" y="2337622"/>
            <a:ext cx="811377" cy="224970"/>
          </a:xfrm>
          <a:prstGeom prst="rect">
            <a:avLst/>
          </a:prstGeom>
          <a:ln>
            <a:noFill/>
          </a:ln>
        </p:spPr>
      </p:pic>
      <p:sp>
        <p:nvSpPr>
          <p:cNvPr id="3" name="CustomShape 4">
            <a:extLst>
              <a:ext uri="{FF2B5EF4-FFF2-40B4-BE49-F238E27FC236}">
                <a16:creationId xmlns:a16="http://schemas.microsoft.com/office/drawing/2014/main" id="{D13EC520-74ED-4FC4-9BAE-CFE8F2AFDA08}"/>
              </a:ext>
            </a:extLst>
          </p:cNvPr>
          <p:cNvSpPr/>
          <p:nvPr/>
        </p:nvSpPr>
        <p:spPr>
          <a:xfrm>
            <a:off x="822960" y="6057217"/>
            <a:ext cx="356896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Abb.17</a:t>
            </a:r>
            <a:r>
              <a:rPr lang="de-DE" sz="1200" b="1" spc="-1" dirty="0">
                <a:solidFill>
                  <a:srgbClr val="000000"/>
                </a:solidFill>
                <a:latin typeface="Calibri"/>
              </a:rPr>
              <a:t>: Aktivitätsdiagramm „</a:t>
            </a:r>
            <a:r>
              <a:rPr lang="de-DE" sz="1200" b="1" spc="-1" dirty="0">
                <a:solidFill>
                  <a:srgbClr val="000000"/>
                </a:solidFill>
                <a:latin typeface="Calibri"/>
                <a:hlinkClick r:id="rId5" action="ppaction://hlinkfile"/>
              </a:rPr>
              <a:t>Signalverfolgung</a:t>
            </a:r>
            <a:r>
              <a:rPr lang="de-DE" sz="1200" b="1" spc="-1" dirty="0">
                <a:solidFill>
                  <a:srgbClr val="000000"/>
                </a:solidFill>
                <a:latin typeface="Calibri"/>
              </a:rPr>
              <a:t>“ (FR6)</a:t>
            </a:r>
            <a:endParaRPr lang="de-DE" sz="1200" b="0" strike="noStrike" spc="-1" dirty="0">
              <a:latin typeface="Arial"/>
            </a:endParaRPr>
          </a:p>
        </p:txBody>
      </p:sp>
    </p:spTree>
    <p:extLst>
      <p:ext uri="{BB962C8B-B14F-4D97-AF65-F5344CB8AC3E}">
        <p14:creationId xmlns:p14="http://schemas.microsoft.com/office/powerpoint/2010/main" val="18031513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27</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Abb.18</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a:t>
            </a:r>
            <a:endParaRPr lang="de-DE" sz="1200" dirty="0"/>
          </a:p>
        </p:txBody>
      </p:sp>
    </p:spTree>
    <p:extLst>
      <p:ext uri="{BB962C8B-B14F-4D97-AF65-F5344CB8AC3E}">
        <p14:creationId xmlns:p14="http://schemas.microsoft.com/office/powerpoint/2010/main" val="281948958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28</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Abb.18</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 </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10" name="Grafik 9">
            <a:extLst>
              <a:ext uri="{FF2B5EF4-FFF2-40B4-BE49-F238E27FC236}">
                <a16:creationId xmlns:a16="http://schemas.microsoft.com/office/drawing/2014/main" id="{127F8C9F-36AD-459F-8D19-58D41AAB756F}"/>
              </a:ext>
            </a:extLst>
          </p:cNvPr>
          <p:cNvPicPr>
            <a:picLocks noChangeAspect="1"/>
          </p:cNvPicPr>
          <p:nvPr/>
        </p:nvPicPr>
        <p:blipFill>
          <a:blip r:embed="rId6"/>
          <a:stretch>
            <a:fillRect/>
          </a:stretch>
        </p:blipFill>
        <p:spPr>
          <a:xfrm>
            <a:off x="9353626" y="3310078"/>
            <a:ext cx="1934669" cy="757045"/>
          </a:xfrm>
          <a:prstGeom prst="rect">
            <a:avLst/>
          </a:prstGeom>
        </p:spPr>
      </p:pic>
      <p:pic>
        <p:nvPicPr>
          <p:cNvPr id="12" name="Grafik 11">
            <a:extLst>
              <a:ext uri="{FF2B5EF4-FFF2-40B4-BE49-F238E27FC236}">
                <a16:creationId xmlns:a16="http://schemas.microsoft.com/office/drawing/2014/main" id="{32AE177D-3196-4993-90DE-E4BC57F941F7}"/>
              </a:ext>
            </a:extLst>
          </p:cNvPr>
          <p:cNvPicPr>
            <a:picLocks noChangeAspect="1"/>
          </p:cNvPicPr>
          <p:nvPr/>
        </p:nvPicPr>
        <p:blipFill>
          <a:blip r:embed="rId7"/>
          <a:stretch>
            <a:fillRect/>
          </a:stretch>
        </p:blipFill>
        <p:spPr>
          <a:xfrm>
            <a:off x="9353626" y="4103060"/>
            <a:ext cx="1395198" cy="1024722"/>
          </a:xfrm>
          <a:prstGeom prst="rect">
            <a:avLst/>
          </a:prstGeom>
        </p:spPr>
      </p:pic>
      <p:pic>
        <p:nvPicPr>
          <p:cNvPr id="16" name="Grafik 15">
            <a:extLst>
              <a:ext uri="{FF2B5EF4-FFF2-40B4-BE49-F238E27FC236}">
                <a16:creationId xmlns:a16="http://schemas.microsoft.com/office/drawing/2014/main" id="{78B72E60-9C08-43F0-B363-36AE664AD800}"/>
              </a:ext>
            </a:extLst>
          </p:cNvPr>
          <p:cNvPicPr>
            <a:picLocks noChangeAspect="1"/>
          </p:cNvPicPr>
          <p:nvPr/>
        </p:nvPicPr>
        <p:blipFill>
          <a:blip r:embed="rId8"/>
          <a:stretch>
            <a:fillRect/>
          </a:stretch>
        </p:blipFill>
        <p:spPr>
          <a:xfrm>
            <a:off x="9353626" y="5168263"/>
            <a:ext cx="1410964" cy="1008957"/>
          </a:xfrm>
          <a:prstGeom prst="rect">
            <a:avLst/>
          </a:prstGeom>
        </p:spPr>
      </p:pic>
      <p:pic>
        <p:nvPicPr>
          <p:cNvPr id="5" name="Grafik 4">
            <a:extLst>
              <a:ext uri="{FF2B5EF4-FFF2-40B4-BE49-F238E27FC236}">
                <a16:creationId xmlns:a16="http://schemas.microsoft.com/office/drawing/2014/main" id="{58E60012-7129-4981-A897-36E2B9113CE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34073" y="1230173"/>
            <a:ext cx="4227734" cy="1957529"/>
          </a:xfrm>
          <a:prstGeom prst="rect">
            <a:avLst/>
          </a:prstGeom>
        </p:spPr>
      </p:pic>
    </p:spTree>
    <p:extLst>
      <p:ext uri="{BB962C8B-B14F-4D97-AF65-F5344CB8AC3E}">
        <p14:creationId xmlns:p14="http://schemas.microsoft.com/office/powerpoint/2010/main" val="369271911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29</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FF0000"/>
                </a:solidFill>
                <a:latin typeface="Calibri"/>
              </a:rPr>
              <a:t>Abb.19</a:t>
            </a:r>
            <a:r>
              <a:rPr lang="de-DE" sz="1200" b="1" spc="-1" dirty="0">
                <a:solidFill>
                  <a:srgbClr val="FF0000"/>
                </a:solidFill>
                <a:latin typeface="Calibri"/>
              </a:rPr>
              <a:t>: Unity „</a:t>
            </a:r>
            <a:r>
              <a:rPr lang="de-DE" sz="1200" b="1" spc="-1" dirty="0" err="1">
                <a:solidFill>
                  <a:srgbClr val="FF0000"/>
                </a:solidFill>
                <a:latin typeface="Calibri"/>
              </a:rPr>
              <a:t>Locomotion</a:t>
            </a:r>
            <a:r>
              <a:rPr lang="de-DE" sz="1200" b="1" spc="-1" dirty="0">
                <a:solidFill>
                  <a:srgbClr val="FF0000"/>
                </a:solidFill>
                <a:latin typeface="Calibri"/>
              </a:rPr>
              <a:t>“ </a:t>
            </a:r>
            <a:endParaRPr lang="de-DE" sz="1200" dirty="0">
              <a:solidFill>
                <a:srgbClr val="FF0000"/>
              </a:solidFill>
            </a:endParaRPr>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218B694D-89B3-4734-AF05-27810513AAB1}"/>
              </a:ext>
            </a:extLst>
          </p:cNvPr>
          <p:cNvSpPr txBox="1"/>
          <p:nvPr/>
        </p:nvSpPr>
        <p:spPr>
          <a:xfrm rot="20155132">
            <a:off x="1407108" y="4971495"/>
            <a:ext cx="1911742" cy="369332"/>
          </a:xfrm>
          <a:prstGeom prst="rect">
            <a:avLst/>
          </a:prstGeom>
          <a:noFill/>
        </p:spPr>
        <p:txBody>
          <a:bodyPr wrap="none" rtlCol="0">
            <a:spAutoFit/>
          </a:bodyPr>
          <a:lstStyle/>
          <a:p>
            <a:r>
              <a:rPr lang="de-DE" b="1" dirty="0">
                <a:solidFill>
                  <a:srgbClr val="FF0000"/>
                </a:solidFill>
              </a:rPr>
              <a:t>Video aus Unity</a:t>
            </a:r>
          </a:p>
        </p:txBody>
      </p:sp>
    </p:spTree>
    <p:extLst>
      <p:ext uri="{BB962C8B-B14F-4D97-AF65-F5344CB8AC3E}">
        <p14:creationId xmlns:p14="http://schemas.microsoft.com/office/powerpoint/2010/main" val="134582961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Motivation</a:t>
            </a:r>
            <a:endParaRPr lang="en-US" sz="4800" b="0" strike="noStrike" spc="-1">
              <a:solidFill>
                <a:srgbClr val="000000"/>
              </a:solidFill>
              <a:latin typeface="Calibri"/>
            </a:endParaRPr>
          </a:p>
        </p:txBody>
      </p:sp>
      <p:sp>
        <p:nvSpPr>
          <p:cNvPr id="122" name="TextShape 2"/>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23" name="TextShape 3"/>
          <p:cNvSpPr txBox="1"/>
          <p:nvPr/>
        </p:nvSpPr>
        <p:spPr>
          <a:xfrm>
            <a:off x="7425360" y="6459840"/>
            <a:ext cx="983520" cy="364680"/>
          </a:xfrm>
          <a:prstGeom prst="rect">
            <a:avLst/>
          </a:prstGeom>
          <a:noFill/>
          <a:ln>
            <a:noFill/>
          </a:ln>
        </p:spPr>
        <p:txBody>
          <a:bodyPr anchor="ctr">
            <a:noAutofit/>
          </a:bodyPr>
          <a:lstStyle/>
          <a:p>
            <a:pPr algn="r">
              <a:lnSpc>
                <a:spcPct val="100000"/>
              </a:lnSpc>
            </a:pPr>
            <a:fld id="{E4284E7B-0B67-4EFA-9515-32323F687201}" type="slidenum">
              <a:rPr lang="de-DE" sz="1050" b="0" strike="noStrike" spc="-1">
                <a:solidFill>
                  <a:srgbClr val="FFFFFF"/>
                </a:solidFill>
                <a:latin typeface="Calibri"/>
              </a:rPr>
              <a:t>3</a:t>
            </a:fld>
            <a:endParaRPr lang="de-DE" sz="1050" b="0" strike="noStrike" spc="-1">
              <a:latin typeface="Times New Roman"/>
            </a:endParaRPr>
          </a:p>
        </p:txBody>
      </p:sp>
      <p:pic>
        <p:nvPicPr>
          <p:cNvPr id="124" name="Grafik 12"/>
          <p:cNvPicPr/>
          <p:nvPr/>
        </p:nvPicPr>
        <p:blipFill>
          <a:blip r:embed="rId3"/>
          <a:stretch/>
        </p:blipFill>
        <p:spPr>
          <a:xfrm>
            <a:off x="5925240" y="2416320"/>
            <a:ext cx="2395440" cy="3376080"/>
          </a:xfrm>
          <a:prstGeom prst="rect">
            <a:avLst/>
          </a:prstGeom>
          <a:ln>
            <a:noFill/>
          </a:ln>
          <a:effectLst>
            <a:softEdge rad="112500"/>
          </a:effectLst>
        </p:spPr>
      </p:pic>
      <p:sp>
        <p:nvSpPr>
          <p:cNvPr id="125" name="CustomShape 4"/>
          <p:cNvSpPr/>
          <p:nvPr/>
        </p:nvSpPr>
        <p:spPr>
          <a:xfrm>
            <a:off x="822960" y="1801440"/>
            <a:ext cx="5164200" cy="3010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600" b="1" strike="noStrike" spc="-1">
                <a:solidFill>
                  <a:srgbClr val="24292E"/>
                </a:solidFill>
                <a:latin typeface="-apple-system"/>
              </a:rPr>
              <a:t>Situation: </a:t>
            </a:r>
            <a:endParaRPr lang="de-DE" sz="1600" b="0" strike="noStrike" spc="-1">
              <a:latin typeface="Arial"/>
            </a:endParaRPr>
          </a:p>
          <a:p>
            <a:pPr>
              <a:lnSpc>
                <a:spcPct val="100000"/>
              </a:lnSpc>
            </a:pPr>
            <a:r>
              <a:rPr lang="de-DE" sz="1600" b="0" strike="noStrike" spc="-1">
                <a:solidFill>
                  <a:srgbClr val="24292E"/>
                </a:solidFill>
                <a:latin typeface="-apple-system"/>
              </a:rPr>
              <a:t>Schwere Katastrophen</a:t>
            </a:r>
            <a:endParaRPr lang="de-DE" sz="1600" b="0" strike="noStrike" spc="-1">
              <a:latin typeface="Arial"/>
            </a:endParaRPr>
          </a:p>
          <a:p>
            <a:pPr>
              <a:lnSpc>
                <a:spcPct val="100000"/>
              </a:lnSpc>
            </a:pPr>
            <a:endParaRPr lang="de-DE" sz="1600" b="0" strike="noStrike" spc="-1">
              <a:latin typeface="Arial"/>
            </a:endParaRPr>
          </a:p>
          <a:p>
            <a:pPr>
              <a:lnSpc>
                <a:spcPct val="100000"/>
              </a:lnSpc>
            </a:pPr>
            <a:r>
              <a:rPr lang="de-DE" sz="1600" b="1" strike="noStrike" spc="-1">
                <a:solidFill>
                  <a:srgbClr val="24292E"/>
                </a:solidFill>
                <a:latin typeface="-apple-system"/>
              </a:rPr>
              <a:t>Problem: </a:t>
            </a: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verletzte Personen finden und retten</a:t>
            </a: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Gegenstände bergen</a:t>
            </a:r>
            <a:endParaRPr lang="de-DE" sz="1600" b="0" strike="noStrike" spc="-1">
              <a:latin typeface="Arial"/>
            </a:endParaRPr>
          </a:p>
          <a:p>
            <a:pPr>
              <a:lnSpc>
                <a:spcPct val="100000"/>
              </a:lnSpc>
            </a:pP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ohne andere Menschen in Gefahr zu bringen</a:t>
            </a:r>
            <a:endParaRPr lang="de-DE" sz="1600" b="0" strike="noStrike" spc="-1">
              <a:latin typeface="Arial"/>
            </a:endParaRPr>
          </a:p>
          <a:p>
            <a:pPr>
              <a:lnSpc>
                <a:spcPct val="100000"/>
              </a:lnSpc>
            </a:pPr>
            <a:endParaRPr lang="de-DE" sz="1600" b="0" strike="noStrike" spc="-1">
              <a:latin typeface="Arial"/>
            </a:endParaRPr>
          </a:p>
          <a:p>
            <a:pPr>
              <a:lnSpc>
                <a:spcPct val="100000"/>
              </a:lnSpc>
            </a:pPr>
            <a:r>
              <a:rPr lang="de-DE" sz="1600" b="1" strike="noStrike" spc="-1">
                <a:solidFill>
                  <a:srgbClr val="24292E"/>
                </a:solidFill>
                <a:latin typeface="-apple-system"/>
              </a:rPr>
              <a:t>Lösung:</a:t>
            </a:r>
            <a:endParaRPr lang="de-DE" sz="1600" b="0" strike="noStrike" spc="-1">
              <a:latin typeface="Arial"/>
            </a:endParaRPr>
          </a:p>
          <a:p>
            <a:pPr>
              <a:lnSpc>
                <a:spcPct val="100000"/>
              </a:lnSpc>
            </a:pPr>
            <a:r>
              <a:rPr lang="de-DE" sz="1600" b="0" strike="noStrike" spc="-1">
                <a:solidFill>
                  <a:srgbClr val="24292E"/>
                </a:solidFill>
                <a:latin typeface="-apple-system"/>
              </a:rPr>
              <a:t>Rescue Robot</a:t>
            </a:r>
            <a:endParaRPr lang="de-DE" sz="1600" b="0" strike="noStrike" spc="-1">
              <a:latin typeface="Arial"/>
            </a:endParaRPr>
          </a:p>
          <a:p>
            <a:pPr>
              <a:lnSpc>
                <a:spcPct val="100000"/>
              </a:lnSpc>
            </a:pPr>
            <a:endParaRPr lang="de-DE" sz="1600" b="0" strike="noStrike" spc="-1">
              <a:latin typeface="Arial"/>
            </a:endParaRPr>
          </a:p>
        </p:txBody>
      </p:sp>
      <p:sp>
        <p:nvSpPr>
          <p:cNvPr id="126" name="CustomShape 5"/>
          <p:cNvSpPr/>
          <p:nvPr/>
        </p:nvSpPr>
        <p:spPr>
          <a:xfrm>
            <a:off x="5947200" y="5710680"/>
            <a:ext cx="114732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Abb.4: Roboter</a:t>
            </a:r>
            <a:endParaRPr lang="de-DE"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30</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sp>
        <p:nvSpPr>
          <p:cNvPr id="3" name="Textfeld 2">
            <a:extLst>
              <a:ext uri="{FF2B5EF4-FFF2-40B4-BE49-F238E27FC236}">
                <a16:creationId xmlns:a16="http://schemas.microsoft.com/office/drawing/2014/main" id="{5D46544A-E3FA-4311-BCFF-2000682C1BA0}"/>
              </a:ext>
            </a:extLst>
          </p:cNvPr>
          <p:cNvSpPr txBox="1"/>
          <p:nvPr/>
        </p:nvSpPr>
        <p:spPr>
          <a:xfrm>
            <a:off x="7119688" y="2230276"/>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5" name="Textfeld 4">
            <a:extLst>
              <a:ext uri="{FF2B5EF4-FFF2-40B4-BE49-F238E27FC236}">
                <a16:creationId xmlns:a16="http://schemas.microsoft.com/office/drawing/2014/main" id="{11BEA8BA-662F-49EF-B9CE-487C8DE6DD67}"/>
              </a:ext>
            </a:extLst>
          </p:cNvPr>
          <p:cNvSpPr txBox="1"/>
          <p:nvPr/>
        </p:nvSpPr>
        <p:spPr>
          <a:xfrm>
            <a:off x="7119688" y="2516538"/>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037D771E-616D-471F-99CA-9AFE8D425EA5}"/>
              </a:ext>
            </a:extLst>
          </p:cNvPr>
          <p:cNvSpPr txBox="1"/>
          <p:nvPr/>
        </p:nvSpPr>
        <p:spPr>
          <a:xfrm>
            <a:off x="7119688" y="284841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7" name="Textfeld 6">
            <a:extLst>
              <a:ext uri="{FF2B5EF4-FFF2-40B4-BE49-F238E27FC236}">
                <a16:creationId xmlns:a16="http://schemas.microsoft.com/office/drawing/2014/main" id="{2A4A48C4-8B91-40CD-8716-3A4B875990B8}"/>
              </a:ext>
            </a:extLst>
          </p:cNvPr>
          <p:cNvSpPr txBox="1"/>
          <p:nvPr/>
        </p:nvSpPr>
        <p:spPr>
          <a:xfrm>
            <a:off x="7119688" y="3152656"/>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9533F7BA-ABDA-4253-B6B8-B4D35C6A9D78}"/>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FF0000"/>
                </a:solidFill>
                <a:latin typeface="Calibri"/>
              </a:rPr>
              <a:t>Abb.19</a:t>
            </a:r>
            <a:r>
              <a:rPr lang="de-DE" sz="1200" b="1" spc="-1" dirty="0">
                <a:solidFill>
                  <a:srgbClr val="FF0000"/>
                </a:solidFill>
                <a:latin typeface="Calibri"/>
              </a:rPr>
              <a:t>: Unity „</a:t>
            </a:r>
            <a:r>
              <a:rPr lang="de-DE" sz="1200" b="1" spc="-1" dirty="0" err="1">
                <a:solidFill>
                  <a:srgbClr val="FF0000"/>
                </a:solidFill>
                <a:latin typeface="Calibri"/>
              </a:rPr>
              <a:t>Locomotion</a:t>
            </a:r>
            <a:r>
              <a:rPr lang="de-DE" sz="1200" b="1" spc="-1" dirty="0">
                <a:solidFill>
                  <a:srgbClr val="FF0000"/>
                </a:solidFill>
                <a:latin typeface="Calibri"/>
              </a:rPr>
              <a:t>“ </a:t>
            </a:r>
            <a:endParaRPr lang="de-DE" sz="1200" dirty="0">
              <a:solidFill>
                <a:srgbClr val="FF0000"/>
              </a:solidFill>
            </a:endParaRPr>
          </a:p>
        </p:txBody>
      </p:sp>
      <p:sp>
        <p:nvSpPr>
          <p:cNvPr id="11" name="Textfeld 10">
            <a:extLst>
              <a:ext uri="{FF2B5EF4-FFF2-40B4-BE49-F238E27FC236}">
                <a16:creationId xmlns:a16="http://schemas.microsoft.com/office/drawing/2014/main" id="{02404591-0557-4850-8D21-FF4D01FC5550}"/>
              </a:ext>
            </a:extLst>
          </p:cNvPr>
          <p:cNvSpPr txBox="1"/>
          <p:nvPr/>
        </p:nvSpPr>
        <p:spPr>
          <a:xfrm rot="20155132">
            <a:off x="1407108" y="4971495"/>
            <a:ext cx="1911742" cy="369332"/>
          </a:xfrm>
          <a:prstGeom prst="rect">
            <a:avLst/>
          </a:prstGeom>
          <a:noFill/>
        </p:spPr>
        <p:txBody>
          <a:bodyPr wrap="none" rtlCol="0">
            <a:spAutoFit/>
          </a:bodyPr>
          <a:lstStyle/>
          <a:p>
            <a:r>
              <a:rPr lang="de-DE" b="1" dirty="0">
                <a:solidFill>
                  <a:srgbClr val="FF0000"/>
                </a:solidFill>
              </a:rPr>
              <a:t>Video aus Unity</a:t>
            </a:r>
          </a:p>
        </p:txBody>
      </p:sp>
    </p:spTree>
    <p:extLst>
      <p:ext uri="{BB962C8B-B14F-4D97-AF65-F5344CB8AC3E}">
        <p14:creationId xmlns:p14="http://schemas.microsoft.com/office/powerpoint/2010/main" val="407767848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31</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Tree>
    <p:extLst>
      <p:ext uri="{BB962C8B-B14F-4D97-AF65-F5344CB8AC3E}">
        <p14:creationId xmlns:p14="http://schemas.microsoft.com/office/powerpoint/2010/main" val="348179731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5" name="Picture 2">
            <a:extLst>
              <a:ext uri="{FF2B5EF4-FFF2-40B4-BE49-F238E27FC236}">
                <a16:creationId xmlns:a16="http://schemas.microsoft.com/office/drawing/2014/main" id="{514755DF-DF03-45C5-A811-8F8C943712C2}"/>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Textfeld 2">
            <a:extLst>
              <a:ext uri="{FF2B5EF4-FFF2-40B4-BE49-F238E27FC236}">
                <a16:creationId xmlns:a16="http://schemas.microsoft.com/office/drawing/2014/main" id="{67DD9E44-2D9F-47E4-969E-83D5570F00D5}"/>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20: Darstellung des beweglichen Greifers (NFR3.1) [1] </a:t>
            </a:r>
            <a:endParaRPr lang="de-DE" sz="1200" dirty="0"/>
          </a:p>
        </p:txBody>
      </p:sp>
    </p:spTree>
    <p:extLst>
      <p:ext uri="{BB962C8B-B14F-4D97-AF65-F5344CB8AC3E}">
        <p14:creationId xmlns:p14="http://schemas.microsoft.com/office/powerpoint/2010/main" val="54826533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9" name="Grafik 8">
            <a:extLst>
              <a:ext uri="{FF2B5EF4-FFF2-40B4-BE49-F238E27FC236}">
                <a16:creationId xmlns:a16="http://schemas.microsoft.com/office/drawing/2014/main" id="{E68A5D8D-9C37-438C-B528-245402501A29}"/>
              </a:ext>
            </a:extLst>
          </p:cNvPr>
          <p:cNvPicPr>
            <a:picLocks noChangeAspect="1"/>
          </p:cNvPicPr>
          <p:nvPr/>
        </p:nvPicPr>
        <p:blipFill>
          <a:blip r:embed="rId4"/>
          <a:stretch>
            <a:fillRect/>
          </a:stretch>
        </p:blipFill>
        <p:spPr>
          <a:xfrm>
            <a:off x="4822224" y="4282650"/>
            <a:ext cx="1520488" cy="1733099"/>
          </a:xfrm>
          <a:prstGeom prst="rect">
            <a:avLst/>
          </a:prstGeom>
        </p:spPr>
      </p:pic>
      <p:pic>
        <p:nvPicPr>
          <p:cNvPr id="10" name="Grafik 9">
            <a:extLst>
              <a:ext uri="{FF2B5EF4-FFF2-40B4-BE49-F238E27FC236}">
                <a16:creationId xmlns:a16="http://schemas.microsoft.com/office/drawing/2014/main" id="{E0C41686-B012-42AA-A305-BCA28A7F76E8}"/>
              </a:ext>
            </a:extLst>
          </p:cNvPr>
          <p:cNvPicPr>
            <a:picLocks noChangeAspect="1"/>
          </p:cNvPicPr>
          <p:nvPr/>
        </p:nvPicPr>
        <p:blipFill>
          <a:blip r:embed="rId5"/>
          <a:stretch>
            <a:fillRect/>
          </a:stretch>
        </p:blipFill>
        <p:spPr>
          <a:xfrm>
            <a:off x="6832361" y="4329333"/>
            <a:ext cx="1075939" cy="844000"/>
          </a:xfrm>
          <a:prstGeom prst="rect">
            <a:avLst/>
          </a:prstGeom>
        </p:spPr>
      </p:pic>
      <p:pic>
        <p:nvPicPr>
          <p:cNvPr id="11" name="Grafik 10">
            <a:extLst>
              <a:ext uri="{FF2B5EF4-FFF2-40B4-BE49-F238E27FC236}">
                <a16:creationId xmlns:a16="http://schemas.microsoft.com/office/drawing/2014/main" id="{67A85FE8-3BAF-448E-9592-B5849FBE12F5}"/>
              </a:ext>
            </a:extLst>
          </p:cNvPr>
          <p:cNvPicPr>
            <a:picLocks noChangeAspect="1"/>
          </p:cNvPicPr>
          <p:nvPr/>
        </p:nvPicPr>
        <p:blipFill>
          <a:blip r:embed="rId6"/>
          <a:stretch>
            <a:fillRect/>
          </a:stretch>
        </p:blipFill>
        <p:spPr>
          <a:xfrm>
            <a:off x="6342712" y="4905167"/>
            <a:ext cx="489649" cy="534748"/>
          </a:xfrm>
          <a:prstGeom prst="rect">
            <a:avLst/>
          </a:prstGeom>
        </p:spPr>
      </p:pic>
      <p:pic>
        <p:nvPicPr>
          <p:cNvPr id="12" name="Grafik 11">
            <a:extLst>
              <a:ext uri="{FF2B5EF4-FFF2-40B4-BE49-F238E27FC236}">
                <a16:creationId xmlns:a16="http://schemas.microsoft.com/office/drawing/2014/main" id="{BEAD6DDC-7BD0-4DF9-A5B7-95F1AB9F84E1}"/>
              </a:ext>
            </a:extLst>
          </p:cNvPr>
          <p:cNvPicPr>
            <a:picLocks noChangeAspect="1"/>
          </p:cNvPicPr>
          <p:nvPr/>
        </p:nvPicPr>
        <p:blipFill>
          <a:blip r:embed="rId7"/>
          <a:stretch>
            <a:fillRect/>
          </a:stretch>
        </p:blipFill>
        <p:spPr>
          <a:xfrm>
            <a:off x="6832361" y="5231318"/>
            <a:ext cx="1069496" cy="831114"/>
          </a:xfrm>
          <a:prstGeom prst="rect">
            <a:avLst/>
          </a:prstGeom>
        </p:spPr>
      </p:pic>
      <p:pic>
        <p:nvPicPr>
          <p:cNvPr id="13" name="Picture 2">
            <a:extLst>
              <a:ext uri="{FF2B5EF4-FFF2-40B4-BE49-F238E27FC236}">
                <a16:creationId xmlns:a16="http://schemas.microsoft.com/office/drawing/2014/main" id="{362A9BA8-9D4B-4688-93B4-A761FCC6AFA7}"/>
              </a:ext>
            </a:extLst>
          </p:cNvPr>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5" name="Textfeld 14">
            <a:extLst>
              <a:ext uri="{FF2B5EF4-FFF2-40B4-BE49-F238E27FC236}">
                <a16:creationId xmlns:a16="http://schemas.microsoft.com/office/drawing/2014/main" id="{E52F3FBE-F8F2-46F1-9200-FF4A74BCCF99}"/>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20: Darstellung des beweglichen Greifers (NFR3.1) [1] </a:t>
            </a:r>
            <a:endParaRPr lang="de-DE" sz="1200" dirty="0"/>
          </a:p>
        </p:txBody>
      </p:sp>
      <p:sp>
        <p:nvSpPr>
          <p:cNvPr id="25" name="Textfeld 24">
            <a:extLst>
              <a:ext uri="{FF2B5EF4-FFF2-40B4-BE49-F238E27FC236}">
                <a16:creationId xmlns:a16="http://schemas.microsoft.com/office/drawing/2014/main" id="{2A46F6C7-ABF8-4668-8EB8-68D6043FC1C6}"/>
              </a:ext>
            </a:extLst>
          </p:cNvPr>
          <p:cNvSpPr txBox="1"/>
          <p:nvPr/>
        </p:nvSpPr>
        <p:spPr>
          <a:xfrm>
            <a:off x="4735488" y="6040611"/>
            <a:ext cx="4015224" cy="276999"/>
          </a:xfrm>
          <a:prstGeom prst="rect">
            <a:avLst/>
          </a:prstGeom>
          <a:noFill/>
        </p:spPr>
        <p:txBody>
          <a:bodyPr wrap="square">
            <a:spAutoFit/>
          </a:bodyPr>
          <a:lstStyle/>
          <a:p>
            <a:r>
              <a:rPr lang="de-DE" sz="1200" b="1" strike="noStrike" spc="-1" dirty="0">
                <a:latin typeface="Calibri"/>
              </a:rPr>
              <a:t>Abb.21</a:t>
            </a:r>
            <a:r>
              <a:rPr lang="de-DE" sz="1200" b="1" spc="-1" dirty="0">
                <a:latin typeface="Calibri"/>
              </a:rPr>
              <a:t>: Implementierung von Greifer und Greifarm</a:t>
            </a:r>
            <a:endParaRPr lang="de-DE" sz="1200" dirty="0"/>
          </a:p>
        </p:txBody>
      </p:sp>
    </p:spTree>
    <p:extLst>
      <p:ext uri="{BB962C8B-B14F-4D97-AF65-F5344CB8AC3E}">
        <p14:creationId xmlns:p14="http://schemas.microsoft.com/office/powerpoint/2010/main" val="362479218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34</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2" name="Grafik 1">
            <a:extLst>
              <a:ext uri="{FF2B5EF4-FFF2-40B4-BE49-F238E27FC236}">
                <a16:creationId xmlns:a16="http://schemas.microsoft.com/office/drawing/2014/main" id="{C67F71F5-7073-44AC-83A3-0E09171A2BD6}"/>
              </a:ext>
            </a:extLst>
          </p:cNvPr>
          <p:cNvPicPr>
            <a:picLocks noChangeAspect="1"/>
          </p:cNvPicPr>
          <p:nvPr/>
        </p:nvPicPr>
        <p:blipFill>
          <a:blip r:embed="rId4"/>
          <a:stretch>
            <a:fillRect/>
          </a:stretch>
        </p:blipFill>
        <p:spPr>
          <a:xfrm>
            <a:off x="4822224" y="4282650"/>
            <a:ext cx="1520488" cy="1733099"/>
          </a:xfrm>
          <a:prstGeom prst="rect">
            <a:avLst/>
          </a:prstGeom>
        </p:spPr>
      </p:pic>
      <p:pic>
        <p:nvPicPr>
          <p:cNvPr id="3" name="Grafik 2">
            <a:extLst>
              <a:ext uri="{FF2B5EF4-FFF2-40B4-BE49-F238E27FC236}">
                <a16:creationId xmlns:a16="http://schemas.microsoft.com/office/drawing/2014/main" id="{6FC7C6E7-2370-44E6-8673-CFF6EC811CB5}"/>
              </a:ext>
            </a:extLst>
          </p:cNvPr>
          <p:cNvPicPr>
            <a:picLocks noChangeAspect="1"/>
          </p:cNvPicPr>
          <p:nvPr/>
        </p:nvPicPr>
        <p:blipFill>
          <a:blip r:embed="rId5"/>
          <a:stretch>
            <a:fillRect/>
          </a:stretch>
        </p:blipFill>
        <p:spPr>
          <a:xfrm>
            <a:off x="6832361" y="4329333"/>
            <a:ext cx="1075939" cy="844000"/>
          </a:xfrm>
          <a:prstGeom prst="rect">
            <a:avLst/>
          </a:prstGeom>
        </p:spPr>
      </p:pic>
      <p:pic>
        <p:nvPicPr>
          <p:cNvPr id="4" name="Grafik 3">
            <a:extLst>
              <a:ext uri="{FF2B5EF4-FFF2-40B4-BE49-F238E27FC236}">
                <a16:creationId xmlns:a16="http://schemas.microsoft.com/office/drawing/2014/main" id="{125BB33C-1433-4FBA-B692-655C715E5BE5}"/>
              </a:ext>
            </a:extLst>
          </p:cNvPr>
          <p:cNvPicPr>
            <a:picLocks noChangeAspect="1"/>
          </p:cNvPicPr>
          <p:nvPr/>
        </p:nvPicPr>
        <p:blipFill>
          <a:blip r:embed="rId6"/>
          <a:stretch>
            <a:fillRect/>
          </a:stretch>
        </p:blipFill>
        <p:spPr>
          <a:xfrm>
            <a:off x="6342712" y="4905167"/>
            <a:ext cx="489649" cy="534748"/>
          </a:xfrm>
          <a:prstGeom prst="rect">
            <a:avLst/>
          </a:prstGeom>
        </p:spPr>
      </p:pic>
      <p:pic>
        <p:nvPicPr>
          <p:cNvPr id="6" name="Grafik 5">
            <a:extLst>
              <a:ext uri="{FF2B5EF4-FFF2-40B4-BE49-F238E27FC236}">
                <a16:creationId xmlns:a16="http://schemas.microsoft.com/office/drawing/2014/main" id="{1D319363-7FE2-46A1-B0D0-EAC441E99E7D}"/>
              </a:ext>
            </a:extLst>
          </p:cNvPr>
          <p:cNvPicPr>
            <a:picLocks noChangeAspect="1"/>
          </p:cNvPicPr>
          <p:nvPr/>
        </p:nvPicPr>
        <p:blipFill>
          <a:blip r:embed="rId7"/>
          <a:stretch>
            <a:fillRect/>
          </a:stretch>
        </p:blipFill>
        <p:spPr>
          <a:xfrm>
            <a:off x="6832361" y="5231318"/>
            <a:ext cx="1069496" cy="831114"/>
          </a:xfrm>
          <a:prstGeom prst="rect">
            <a:avLst/>
          </a:prstGeom>
        </p:spPr>
      </p:pic>
      <p:pic>
        <p:nvPicPr>
          <p:cNvPr id="5" name="Picture 2">
            <a:extLst>
              <a:ext uri="{FF2B5EF4-FFF2-40B4-BE49-F238E27FC236}">
                <a16:creationId xmlns:a16="http://schemas.microsoft.com/office/drawing/2014/main" id="{514755DF-DF03-45C5-A811-8F8C943712C2}"/>
              </a:ext>
            </a:extLst>
          </p:cNvPr>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195BE56-B2C5-4D13-9870-57926DB3C0C7}"/>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8" name="Textfeld 7">
            <a:extLst>
              <a:ext uri="{FF2B5EF4-FFF2-40B4-BE49-F238E27FC236}">
                <a16:creationId xmlns:a16="http://schemas.microsoft.com/office/drawing/2014/main" id="{47F73766-FEF9-4122-8459-1AE53644A262}"/>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20: Darstellung des beweglichen Greifers (NFR3.1) [1] </a:t>
            </a:r>
            <a:endParaRPr lang="de-DE" sz="1200" dirty="0"/>
          </a:p>
        </p:txBody>
      </p:sp>
      <p:sp>
        <p:nvSpPr>
          <p:cNvPr id="9" name="Textfeld 8">
            <a:extLst>
              <a:ext uri="{FF2B5EF4-FFF2-40B4-BE49-F238E27FC236}">
                <a16:creationId xmlns:a16="http://schemas.microsoft.com/office/drawing/2014/main" id="{D2BBC530-7C9E-4ECE-BE28-291DB00DF528}"/>
              </a:ext>
            </a:extLst>
          </p:cNvPr>
          <p:cNvSpPr txBox="1"/>
          <p:nvPr/>
        </p:nvSpPr>
        <p:spPr>
          <a:xfrm>
            <a:off x="4735488" y="6040611"/>
            <a:ext cx="4015224" cy="276999"/>
          </a:xfrm>
          <a:prstGeom prst="rect">
            <a:avLst/>
          </a:prstGeom>
          <a:noFill/>
        </p:spPr>
        <p:txBody>
          <a:bodyPr wrap="square">
            <a:spAutoFit/>
          </a:bodyPr>
          <a:lstStyle/>
          <a:p>
            <a:r>
              <a:rPr lang="de-DE" sz="1200" b="1" strike="noStrike" spc="-1" dirty="0">
                <a:latin typeface="Calibri"/>
              </a:rPr>
              <a:t>Abb.21</a:t>
            </a:r>
            <a:r>
              <a:rPr lang="de-DE" sz="1200" b="1" spc="-1" dirty="0">
                <a:latin typeface="Calibri"/>
              </a:rPr>
              <a:t>: Implementierung von Greifer und Greifarm</a:t>
            </a:r>
            <a:endParaRPr lang="de-DE" sz="1200" dirty="0"/>
          </a:p>
        </p:txBody>
      </p:sp>
    </p:spTree>
    <p:extLst>
      <p:ext uri="{BB962C8B-B14F-4D97-AF65-F5344CB8AC3E}">
        <p14:creationId xmlns:p14="http://schemas.microsoft.com/office/powerpoint/2010/main" val="226960708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1613"/>
          <a:stretch/>
        </p:blipFill>
        <p:spPr>
          <a:xfrm>
            <a:off x="894080" y="3627121"/>
            <a:ext cx="6345624" cy="577920"/>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3" name="Grafik 2">
            <a:extLst>
              <a:ext uri="{FF2B5EF4-FFF2-40B4-BE49-F238E27FC236}">
                <a16:creationId xmlns:a16="http://schemas.microsoft.com/office/drawing/2014/main" id="{B04B6574-3BD1-405C-BE8B-7DB4A082A8F2}"/>
              </a:ext>
            </a:extLst>
          </p:cNvPr>
          <p:cNvPicPr>
            <a:picLocks noChangeAspect="1"/>
          </p:cNvPicPr>
          <p:nvPr/>
        </p:nvPicPr>
        <p:blipFill rotWithShape="1">
          <a:blip r:embed="rId4">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
        <p:nvSpPr>
          <p:cNvPr id="2" name="Textfeld 1">
            <a:extLst>
              <a:ext uri="{FF2B5EF4-FFF2-40B4-BE49-F238E27FC236}">
                <a16:creationId xmlns:a16="http://schemas.microsoft.com/office/drawing/2014/main" id="{EDE19288-35F1-4748-BF2B-591535E2366D}"/>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22: Darstellung Behälter (FR4 + NFR5)</a:t>
            </a:r>
            <a:endParaRPr lang="de-DE" sz="1200" dirty="0"/>
          </a:p>
        </p:txBody>
      </p:sp>
    </p:spTree>
    <p:extLst>
      <p:ext uri="{BB962C8B-B14F-4D97-AF65-F5344CB8AC3E}">
        <p14:creationId xmlns:p14="http://schemas.microsoft.com/office/powerpoint/2010/main" val="141737354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36</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7" name="Grafik 6">
            <a:extLst>
              <a:ext uri="{FF2B5EF4-FFF2-40B4-BE49-F238E27FC236}">
                <a16:creationId xmlns:a16="http://schemas.microsoft.com/office/drawing/2014/main" id="{4FD76ECF-38A6-4407-9D3E-D2F3EF2E317F}"/>
              </a:ext>
            </a:extLst>
          </p:cNvPr>
          <p:cNvPicPr>
            <a:picLocks noChangeAspect="1"/>
          </p:cNvPicPr>
          <p:nvPr/>
        </p:nvPicPr>
        <p:blipFill>
          <a:blip r:embed="rId4"/>
          <a:stretch>
            <a:fillRect/>
          </a:stretch>
        </p:blipFill>
        <p:spPr>
          <a:xfrm>
            <a:off x="6332948" y="4706150"/>
            <a:ext cx="1655852" cy="1078391"/>
          </a:xfrm>
          <a:prstGeom prst="rect">
            <a:avLst/>
          </a:prstGeom>
        </p:spPr>
      </p:pic>
      <p:pic>
        <p:nvPicPr>
          <p:cNvPr id="8" name="Grafik 7">
            <a:extLst>
              <a:ext uri="{FF2B5EF4-FFF2-40B4-BE49-F238E27FC236}">
                <a16:creationId xmlns:a16="http://schemas.microsoft.com/office/drawing/2014/main" id="{AB7CB8A7-EBC3-4DAC-9550-D605B2A508D6}"/>
              </a:ext>
            </a:extLst>
          </p:cNvPr>
          <p:cNvPicPr>
            <a:picLocks noChangeAspect="1"/>
          </p:cNvPicPr>
          <p:nvPr/>
        </p:nvPicPr>
        <p:blipFill>
          <a:blip r:embed="rId5"/>
          <a:stretch>
            <a:fillRect/>
          </a:stretch>
        </p:blipFill>
        <p:spPr>
          <a:xfrm>
            <a:off x="4370847" y="4364292"/>
            <a:ext cx="1520488" cy="1733099"/>
          </a:xfrm>
          <a:prstGeom prst="rect">
            <a:avLst/>
          </a:prstGeom>
        </p:spPr>
      </p:pic>
      <p:pic>
        <p:nvPicPr>
          <p:cNvPr id="9" name="Grafik 8">
            <a:extLst>
              <a:ext uri="{FF2B5EF4-FFF2-40B4-BE49-F238E27FC236}">
                <a16:creationId xmlns:a16="http://schemas.microsoft.com/office/drawing/2014/main" id="{BDC76154-8B4D-4618-AF9E-09FD9FB3D4C3}"/>
              </a:ext>
            </a:extLst>
          </p:cNvPr>
          <p:cNvPicPr>
            <a:picLocks noChangeAspect="1"/>
          </p:cNvPicPr>
          <p:nvPr/>
        </p:nvPicPr>
        <p:blipFill rotWithShape="1">
          <a:blip r:embed="rId6"/>
          <a:srcRect l="1" r="9810" b="42467"/>
          <a:stretch/>
        </p:blipFill>
        <p:spPr>
          <a:xfrm>
            <a:off x="5891336" y="4996319"/>
            <a:ext cx="441612" cy="307659"/>
          </a:xfrm>
          <a:prstGeom prst="rect">
            <a:avLst/>
          </a:prstGeom>
        </p:spPr>
      </p:pic>
      <p:sp>
        <p:nvSpPr>
          <p:cNvPr id="3" name="Textfeld 2">
            <a:extLst>
              <a:ext uri="{FF2B5EF4-FFF2-40B4-BE49-F238E27FC236}">
                <a16:creationId xmlns:a16="http://schemas.microsoft.com/office/drawing/2014/main" id="{DBA242C3-3D61-41AC-BD16-C92FDFE0EC69}"/>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22: Darstellung Behälter (FR4 + NFR5)</a:t>
            </a:r>
            <a:endParaRPr lang="de-DE" sz="1200" dirty="0"/>
          </a:p>
        </p:txBody>
      </p:sp>
      <p:sp>
        <p:nvSpPr>
          <p:cNvPr id="4" name="Textfeld 3">
            <a:extLst>
              <a:ext uri="{FF2B5EF4-FFF2-40B4-BE49-F238E27FC236}">
                <a16:creationId xmlns:a16="http://schemas.microsoft.com/office/drawing/2014/main" id="{D2470D8E-F6A5-405C-B207-A4EDDE35123B}"/>
              </a:ext>
            </a:extLst>
          </p:cNvPr>
          <p:cNvSpPr txBox="1"/>
          <p:nvPr/>
        </p:nvSpPr>
        <p:spPr>
          <a:xfrm>
            <a:off x="4305815" y="6060673"/>
            <a:ext cx="4484223" cy="276999"/>
          </a:xfrm>
          <a:prstGeom prst="rect">
            <a:avLst/>
          </a:prstGeom>
          <a:noFill/>
        </p:spPr>
        <p:txBody>
          <a:bodyPr wrap="square">
            <a:spAutoFit/>
          </a:bodyPr>
          <a:lstStyle/>
          <a:p>
            <a:r>
              <a:rPr lang="de-DE" sz="1200" b="1" strike="noStrike" spc="-1" dirty="0">
                <a:latin typeface="Calibri"/>
              </a:rPr>
              <a:t>Abb.23</a:t>
            </a:r>
            <a:r>
              <a:rPr lang="de-DE" sz="1200" b="1" spc="-1" dirty="0">
                <a:latin typeface="Calibri"/>
              </a:rPr>
              <a:t>: Implementierung von verschließbaren Behälter (FR4)</a:t>
            </a:r>
            <a:endParaRPr lang="de-DE" sz="1200" dirty="0"/>
          </a:p>
        </p:txBody>
      </p:sp>
      <p:pic>
        <p:nvPicPr>
          <p:cNvPr id="6" name="Grafik 5">
            <a:extLst>
              <a:ext uri="{FF2B5EF4-FFF2-40B4-BE49-F238E27FC236}">
                <a16:creationId xmlns:a16="http://schemas.microsoft.com/office/drawing/2014/main" id="{D9F7FABE-5B4E-46E9-A4BF-FA006852F748}"/>
              </a:ext>
            </a:extLst>
          </p:cNvPr>
          <p:cNvPicPr>
            <a:picLocks noChangeAspect="1"/>
          </p:cNvPicPr>
          <p:nvPr/>
        </p:nvPicPr>
        <p:blipFill rotWithShape="1">
          <a:blip r:embed="rId7">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184974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37</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4" name="Grafik 3">
            <a:extLst>
              <a:ext uri="{FF2B5EF4-FFF2-40B4-BE49-F238E27FC236}">
                <a16:creationId xmlns:a16="http://schemas.microsoft.com/office/drawing/2014/main" id="{1337A738-5B7A-4CBA-BB56-713C1067B92B}"/>
              </a:ext>
            </a:extLst>
          </p:cNvPr>
          <p:cNvPicPr>
            <a:picLocks noChangeAspect="1"/>
          </p:cNvPicPr>
          <p:nvPr/>
        </p:nvPicPr>
        <p:blipFill>
          <a:blip r:embed="rId4"/>
          <a:stretch>
            <a:fillRect/>
          </a:stretch>
        </p:blipFill>
        <p:spPr>
          <a:xfrm>
            <a:off x="6332948" y="4706150"/>
            <a:ext cx="1655852" cy="1078391"/>
          </a:xfrm>
          <a:prstGeom prst="rect">
            <a:avLst/>
          </a:prstGeom>
        </p:spPr>
      </p:pic>
      <p:pic>
        <p:nvPicPr>
          <p:cNvPr id="6" name="Grafik 5">
            <a:extLst>
              <a:ext uri="{FF2B5EF4-FFF2-40B4-BE49-F238E27FC236}">
                <a16:creationId xmlns:a16="http://schemas.microsoft.com/office/drawing/2014/main" id="{2C05962C-6ADE-4624-ACF2-EBF73BB2E1F9}"/>
              </a:ext>
            </a:extLst>
          </p:cNvPr>
          <p:cNvPicPr>
            <a:picLocks noChangeAspect="1"/>
          </p:cNvPicPr>
          <p:nvPr/>
        </p:nvPicPr>
        <p:blipFill>
          <a:blip r:embed="rId5"/>
          <a:stretch>
            <a:fillRect/>
          </a:stretch>
        </p:blipFill>
        <p:spPr>
          <a:xfrm>
            <a:off x="4370847" y="4364292"/>
            <a:ext cx="1520488" cy="1733099"/>
          </a:xfrm>
          <a:prstGeom prst="rect">
            <a:avLst/>
          </a:prstGeom>
        </p:spPr>
      </p:pic>
      <p:pic>
        <p:nvPicPr>
          <p:cNvPr id="10" name="Grafik 9">
            <a:extLst>
              <a:ext uri="{FF2B5EF4-FFF2-40B4-BE49-F238E27FC236}">
                <a16:creationId xmlns:a16="http://schemas.microsoft.com/office/drawing/2014/main" id="{955951A1-7D13-43B6-B648-61C7A4216C36}"/>
              </a:ext>
            </a:extLst>
          </p:cNvPr>
          <p:cNvPicPr>
            <a:picLocks noChangeAspect="1"/>
          </p:cNvPicPr>
          <p:nvPr/>
        </p:nvPicPr>
        <p:blipFill rotWithShape="1">
          <a:blip r:embed="rId6"/>
          <a:srcRect l="1" r="9810" b="42467"/>
          <a:stretch/>
        </p:blipFill>
        <p:spPr>
          <a:xfrm>
            <a:off x="5891336" y="4996319"/>
            <a:ext cx="441612" cy="307659"/>
          </a:xfrm>
          <a:prstGeom prst="rect">
            <a:avLst/>
          </a:prstGeom>
        </p:spPr>
      </p:pic>
      <p:pic>
        <p:nvPicPr>
          <p:cNvPr id="7" name="Grafik 6">
            <a:extLst>
              <a:ext uri="{FF2B5EF4-FFF2-40B4-BE49-F238E27FC236}">
                <a16:creationId xmlns:a16="http://schemas.microsoft.com/office/drawing/2014/main" id="{5ADDA9C8-FCD9-4F06-A5C9-4676C8BCAB53}"/>
              </a:ext>
            </a:extLst>
          </p:cNvPr>
          <p:cNvPicPr>
            <a:picLocks noChangeAspect="1"/>
          </p:cNvPicPr>
          <p:nvPr/>
        </p:nvPicPr>
        <p:blipFill rotWithShape="1">
          <a:blip r:embed="rId7">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
        <p:nvSpPr>
          <p:cNvPr id="14" name="Textfeld 13">
            <a:extLst>
              <a:ext uri="{FF2B5EF4-FFF2-40B4-BE49-F238E27FC236}">
                <a16:creationId xmlns:a16="http://schemas.microsoft.com/office/drawing/2014/main" id="{52EF28B5-73F4-4C76-8315-0096E18CF388}"/>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22: Darstellung Behälter (FR4 + NFR5)</a:t>
            </a:r>
            <a:endParaRPr lang="de-DE" sz="1200" dirty="0"/>
          </a:p>
        </p:txBody>
      </p:sp>
      <p:sp>
        <p:nvSpPr>
          <p:cNvPr id="15" name="Textfeld 14">
            <a:extLst>
              <a:ext uri="{FF2B5EF4-FFF2-40B4-BE49-F238E27FC236}">
                <a16:creationId xmlns:a16="http://schemas.microsoft.com/office/drawing/2014/main" id="{84027DF0-1883-4DD9-8F26-881F06617BEC}"/>
              </a:ext>
            </a:extLst>
          </p:cNvPr>
          <p:cNvSpPr txBox="1"/>
          <p:nvPr/>
        </p:nvSpPr>
        <p:spPr>
          <a:xfrm>
            <a:off x="4305815" y="6060673"/>
            <a:ext cx="4484223" cy="276999"/>
          </a:xfrm>
          <a:prstGeom prst="rect">
            <a:avLst/>
          </a:prstGeom>
          <a:noFill/>
        </p:spPr>
        <p:txBody>
          <a:bodyPr wrap="square">
            <a:spAutoFit/>
          </a:bodyPr>
          <a:lstStyle/>
          <a:p>
            <a:r>
              <a:rPr lang="de-DE" sz="1200" b="1" strike="noStrike" spc="-1" dirty="0">
                <a:latin typeface="Calibri"/>
              </a:rPr>
              <a:t>Abb.23</a:t>
            </a:r>
            <a:r>
              <a:rPr lang="de-DE" sz="1200" b="1" spc="-1" dirty="0">
                <a:latin typeface="Calibri"/>
              </a:rPr>
              <a:t>: Implementierung von verschließbaren Behälter (FR4)</a:t>
            </a:r>
            <a:endParaRPr lang="de-DE" sz="1200" dirty="0"/>
          </a:p>
        </p:txBody>
      </p:sp>
    </p:spTree>
    <p:extLst>
      <p:ext uri="{BB962C8B-B14F-4D97-AF65-F5344CB8AC3E}">
        <p14:creationId xmlns:p14="http://schemas.microsoft.com/office/powerpoint/2010/main" val="66926617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38</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7" name="Grafik 6">
            <a:extLst>
              <a:ext uri="{FF2B5EF4-FFF2-40B4-BE49-F238E27FC236}">
                <a16:creationId xmlns:a16="http://schemas.microsoft.com/office/drawing/2014/main" id="{7F694B93-AC46-4043-9985-535592BE082C}"/>
              </a:ext>
            </a:extLst>
          </p:cNvPr>
          <p:cNvPicPr>
            <a:picLocks noChangeAspect="1"/>
          </p:cNvPicPr>
          <p:nvPr/>
        </p:nvPicPr>
        <p:blipFill rotWithShape="1">
          <a:blip r:embed="rId4">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4" name="Textfeld 3">
            <a:extLst>
              <a:ext uri="{FF2B5EF4-FFF2-40B4-BE49-F238E27FC236}">
                <a16:creationId xmlns:a16="http://schemas.microsoft.com/office/drawing/2014/main" id="{32024B10-C3C1-4927-B526-8242E71891AC}"/>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24: Darstellung Peripherie Schnittstelle (NFR8)</a:t>
            </a:r>
            <a:endParaRPr lang="de-DE" sz="1200" dirty="0"/>
          </a:p>
        </p:txBody>
      </p:sp>
    </p:spTree>
    <p:extLst>
      <p:ext uri="{BB962C8B-B14F-4D97-AF65-F5344CB8AC3E}">
        <p14:creationId xmlns:p14="http://schemas.microsoft.com/office/powerpoint/2010/main" val="262655248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39</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11" name="Grafik 10">
            <a:extLst>
              <a:ext uri="{FF2B5EF4-FFF2-40B4-BE49-F238E27FC236}">
                <a16:creationId xmlns:a16="http://schemas.microsoft.com/office/drawing/2014/main" id="{0FC31E67-D151-4237-97B6-3253E97DAC00}"/>
              </a:ext>
            </a:extLst>
          </p:cNvPr>
          <p:cNvPicPr>
            <a:picLocks noChangeAspect="1"/>
          </p:cNvPicPr>
          <p:nvPr/>
        </p:nvPicPr>
        <p:blipFill>
          <a:blip r:embed="rId4"/>
          <a:stretch>
            <a:fillRect/>
          </a:stretch>
        </p:blipFill>
        <p:spPr>
          <a:xfrm>
            <a:off x="4408255" y="4214750"/>
            <a:ext cx="3283672" cy="1777045"/>
          </a:xfrm>
          <a:prstGeom prst="rect">
            <a:avLst/>
          </a:prstGeom>
        </p:spPr>
      </p:pic>
      <p:pic>
        <p:nvPicPr>
          <p:cNvPr id="6" name="Grafik 5">
            <a:extLst>
              <a:ext uri="{FF2B5EF4-FFF2-40B4-BE49-F238E27FC236}">
                <a16:creationId xmlns:a16="http://schemas.microsoft.com/office/drawing/2014/main" id="{C7E7336D-697D-403C-92CF-FF4D7A14AA5B}"/>
              </a:ext>
            </a:extLst>
          </p:cNvPr>
          <p:cNvPicPr>
            <a:picLocks noChangeAspect="1"/>
          </p:cNvPicPr>
          <p:nvPr/>
        </p:nvPicPr>
        <p:blipFill rotWithShape="1">
          <a:blip r:embed="rId5">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4" name="Textfeld 3">
            <a:extLst>
              <a:ext uri="{FF2B5EF4-FFF2-40B4-BE49-F238E27FC236}">
                <a16:creationId xmlns:a16="http://schemas.microsoft.com/office/drawing/2014/main" id="{A1C61A95-377F-40E9-BE8F-5C2BF33FB5DD}"/>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24: Darstellung Peripherie Schnittstelle (NFR8)</a:t>
            </a:r>
            <a:endParaRPr lang="de-DE" sz="1200" dirty="0"/>
          </a:p>
        </p:txBody>
      </p:sp>
      <p:sp>
        <p:nvSpPr>
          <p:cNvPr id="7" name="Textfeld 6">
            <a:extLst>
              <a:ext uri="{FF2B5EF4-FFF2-40B4-BE49-F238E27FC236}">
                <a16:creationId xmlns:a16="http://schemas.microsoft.com/office/drawing/2014/main" id="{6E694C36-9F11-43A8-8019-DC058452DC3B}"/>
              </a:ext>
            </a:extLst>
          </p:cNvPr>
          <p:cNvSpPr txBox="1"/>
          <p:nvPr/>
        </p:nvSpPr>
        <p:spPr>
          <a:xfrm>
            <a:off x="4262040" y="6046222"/>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25: Implementierung Peripherie (NFR8)</a:t>
            </a:r>
            <a:endParaRPr lang="de-DE" sz="1200" dirty="0"/>
          </a:p>
        </p:txBody>
      </p:sp>
    </p:spTree>
    <p:extLst>
      <p:ext uri="{BB962C8B-B14F-4D97-AF65-F5344CB8AC3E}">
        <p14:creationId xmlns:p14="http://schemas.microsoft.com/office/powerpoint/2010/main" val="401733326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4</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040" lvl="1" indent="-285480">
              <a:buClr>
                <a:srgbClr val="808080"/>
              </a:buClr>
              <a:buFont typeface="Wingdings"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Referenzen + Literatur</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157147716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40</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4" name="Grafik 3">
            <a:extLst>
              <a:ext uri="{FF2B5EF4-FFF2-40B4-BE49-F238E27FC236}">
                <a16:creationId xmlns:a16="http://schemas.microsoft.com/office/drawing/2014/main" id="{88EEC342-D6E3-416E-8F82-3A9E87D7DE80}"/>
              </a:ext>
            </a:extLst>
          </p:cNvPr>
          <p:cNvPicPr>
            <a:picLocks noChangeAspect="1"/>
          </p:cNvPicPr>
          <p:nvPr/>
        </p:nvPicPr>
        <p:blipFill>
          <a:blip r:embed="rId4"/>
          <a:stretch>
            <a:fillRect/>
          </a:stretch>
        </p:blipFill>
        <p:spPr>
          <a:xfrm>
            <a:off x="4408255" y="4214750"/>
            <a:ext cx="3283672" cy="1777045"/>
          </a:xfrm>
          <a:prstGeom prst="rect">
            <a:avLst/>
          </a:prstGeom>
        </p:spPr>
      </p:pic>
      <p:pic>
        <p:nvPicPr>
          <p:cNvPr id="9" name="Grafik 8">
            <a:extLst>
              <a:ext uri="{FF2B5EF4-FFF2-40B4-BE49-F238E27FC236}">
                <a16:creationId xmlns:a16="http://schemas.microsoft.com/office/drawing/2014/main" id="{0F1BAA1C-1FF6-4613-A125-05EA94A05829}"/>
              </a:ext>
            </a:extLst>
          </p:cNvPr>
          <p:cNvPicPr>
            <a:picLocks noChangeAspect="1"/>
          </p:cNvPicPr>
          <p:nvPr/>
        </p:nvPicPr>
        <p:blipFill rotWithShape="1">
          <a:blip r:embed="rId5">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10" name="Textfeld 9">
            <a:extLst>
              <a:ext uri="{FF2B5EF4-FFF2-40B4-BE49-F238E27FC236}">
                <a16:creationId xmlns:a16="http://schemas.microsoft.com/office/drawing/2014/main" id="{87D34495-3724-4D60-A589-E81B1C472A57}"/>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24: Darstellung Peripherie Schnittstelle (NFR8)</a:t>
            </a:r>
            <a:endParaRPr lang="de-DE" sz="1200" dirty="0"/>
          </a:p>
        </p:txBody>
      </p:sp>
      <p:sp>
        <p:nvSpPr>
          <p:cNvPr id="11" name="Textfeld 10">
            <a:extLst>
              <a:ext uri="{FF2B5EF4-FFF2-40B4-BE49-F238E27FC236}">
                <a16:creationId xmlns:a16="http://schemas.microsoft.com/office/drawing/2014/main" id="{BD5DB2F2-77FC-45E2-8EE7-D83DDBED418D}"/>
              </a:ext>
            </a:extLst>
          </p:cNvPr>
          <p:cNvSpPr txBox="1"/>
          <p:nvPr/>
        </p:nvSpPr>
        <p:spPr>
          <a:xfrm>
            <a:off x="4262040" y="6046222"/>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25: Implementierung Peripherie (NFR8)</a:t>
            </a:r>
            <a:endParaRPr lang="de-DE" sz="1200" dirty="0"/>
          </a:p>
        </p:txBody>
      </p:sp>
    </p:spTree>
    <p:extLst>
      <p:ext uri="{BB962C8B-B14F-4D97-AF65-F5344CB8AC3E}">
        <p14:creationId xmlns:p14="http://schemas.microsoft.com/office/powerpoint/2010/main" val="14433320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41</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7" name="Rechteck 6">
            <a:extLst>
              <a:ext uri="{FF2B5EF4-FFF2-40B4-BE49-F238E27FC236}">
                <a16:creationId xmlns:a16="http://schemas.microsoft.com/office/drawing/2014/main" id="{540C5807-BBB0-4883-97EC-B955EBC315F0}"/>
              </a:ext>
            </a:extLst>
          </p:cNvPr>
          <p:cNvSpPr/>
          <p:nvPr/>
        </p:nvSpPr>
        <p:spPr>
          <a:xfrm>
            <a:off x="2399042" y="2306643"/>
            <a:ext cx="4831784" cy="351654"/>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Tree>
    <p:extLst>
      <p:ext uri="{BB962C8B-B14F-4D97-AF65-F5344CB8AC3E}">
        <p14:creationId xmlns:p14="http://schemas.microsoft.com/office/powerpoint/2010/main" val="155007401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Objekterkennung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3" name="Grafik 2">
            <a:extLst>
              <a:ext uri="{FF2B5EF4-FFF2-40B4-BE49-F238E27FC236}">
                <a16:creationId xmlns:a16="http://schemas.microsoft.com/office/drawing/2014/main" id="{B013AB0A-B606-4041-A250-64809B46E4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280" y="2647438"/>
            <a:ext cx="8727440" cy="2901964"/>
          </a:xfrm>
          <a:prstGeom prst="rect">
            <a:avLst/>
          </a:prstGeom>
        </p:spPr>
      </p:pic>
      <p:sp>
        <p:nvSpPr>
          <p:cNvPr id="2" name="Textfeld 1">
            <a:extLst>
              <a:ext uri="{FF2B5EF4-FFF2-40B4-BE49-F238E27FC236}">
                <a16:creationId xmlns:a16="http://schemas.microsoft.com/office/drawing/2014/main" id="{1E8F1457-0E31-4A47-93E8-91C51E0CF324}"/>
              </a:ext>
            </a:extLst>
          </p:cNvPr>
          <p:cNvSpPr txBox="1"/>
          <p:nvPr/>
        </p:nvSpPr>
        <p:spPr>
          <a:xfrm rot="19869506">
            <a:off x="3182256" y="2462772"/>
            <a:ext cx="2159566" cy="369332"/>
          </a:xfrm>
          <a:prstGeom prst="rect">
            <a:avLst/>
          </a:prstGeom>
          <a:noFill/>
        </p:spPr>
        <p:txBody>
          <a:bodyPr wrap="none" rtlCol="0">
            <a:spAutoFit/>
          </a:bodyPr>
          <a:lstStyle/>
          <a:p>
            <a:r>
              <a:rPr lang="de-DE" b="1" dirty="0">
                <a:solidFill>
                  <a:srgbClr val="FF0000"/>
                </a:solidFill>
              </a:rPr>
              <a:t>WEGLASSEN ???</a:t>
            </a:r>
          </a:p>
        </p:txBody>
      </p:sp>
      <p:sp>
        <p:nvSpPr>
          <p:cNvPr id="4" name="Textfeld 3">
            <a:extLst>
              <a:ext uri="{FF2B5EF4-FFF2-40B4-BE49-F238E27FC236}">
                <a16:creationId xmlns:a16="http://schemas.microsoft.com/office/drawing/2014/main" id="{411D7AC3-E040-4322-AF4F-331D99C27B25}"/>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26: Aktivitätsdiagramm „</a:t>
            </a:r>
            <a:r>
              <a:rPr lang="de-DE" sz="1200" b="1" spc="-1" dirty="0" err="1">
                <a:latin typeface="Calibri"/>
              </a:rPr>
              <a:t>Obstacle</a:t>
            </a:r>
            <a:r>
              <a:rPr lang="de-DE" sz="1200" b="1" spc="-1" dirty="0">
                <a:latin typeface="Calibri"/>
              </a:rPr>
              <a:t> </a:t>
            </a:r>
            <a:r>
              <a:rPr lang="de-DE" sz="1200" b="1" spc="-1" dirty="0" err="1">
                <a:latin typeface="Calibri"/>
              </a:rPr>
              <a:t>detection</a:t>
            </a:r>
            <a:r>
              <a:rPr lang="de-DE" sz="1200" b="1" spc="-1" dirty="0">
                <a:latin typeface="Calibri"/>
              </a:rPr>
              <a:t>“</a:t>
            </a:r>
            <a:endParaRPr lang="de-DE" sz="1200" dirty="0"/>
          </a:p>
        </p:txBody>
      </p:sp>
    </p:spTree>
    <p:extLst>
      <p:ext uri="{BB962C8B-B14F-4D97-AF65-F5344CB8AC3E}">
        <p14:creationId xmlns:p14="http://schemas.microsoft.com/office/powerpoint/2010/main" val="164035027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7" name="Rechteck 6">
            <a:extLst>
              <a:ext uri="{FF2B5EF4-FFF2-40B4-BE49-F238E27FC236}">
                <a16:creationId xmlns:a16="http://schemas.microsoft.com/office/drawing/2014/main" id="{540C5807-BBB0-4883-97EC-B955EBC315F0}"/>
              </a:ext>
            </a:extLst>
          </p:cNvPr>
          <p:cNvSpPr/>
          <p:nvPr/>
        </p:nvSpPr>
        <p:spPr>
          <a:xfrm>
            <a:off x="2399042" y="2306643"/>
            <a:ext cx="4831784" cy="351654"/>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4" name="Grafik 3">
            <a:extLst>
              <a:ext uri="{FF2B5EF4-FFF2-40B4-BE49-F238E27FC236}">
                <a16:creationId xmlns:a16="http://schemas.microsoft.com/office/drawing/2014/main" id="{44D99966-E354-46A6-B4C0-80660639CC4D}"/>
              </a:ext>
            </a:extLst>
          </p:cNvPr>
          <p:cNvPicPr>
            <a:picLocks noChangeAspect="1"/>
          </p:cNvPicPr>
          <p:nvPr/>
        </p:nvPicPr>
        <p:blipFill rotWithShape="1">
          <a:blip r:embed="rId4">
            <a:extLst>
              <a:ext uri="{28A0092B-C50C-407E-A947-70E740481C1C}">
                <a14:useLocalDpi xmlns:a14="http://schemas.microsoft.com/office/drawing/2010/main" val="0"/>
              </a:ext>
            </a:extLst>
          </a:blip>
          <a:srcRect l="-4150" t="201" r="-7735" b="-5529"/>
          <a:stretch/>
        </p:blipFill>
        <p:spPr>
          <a:xfrm>
            <a:off x="894079" y="4295019"/>
            <a:ext cx="2641020" cy="1999308"/>
          </a:xfrm>
          <a:prstGeom prst="rect">
            <a:avLst/>
          </a:prstGeom>
        </p:spPr>
      </p:pic>
      <p:sp>
        <p:nvSpPr>
          <p:cNvPr id="8" name="Textfeld 7">
            <a:extLst>
              <a:ext uri="{FF2B5EF4-FFF2-40B4-BE49-F238E27FC236}">
                <a16:creationId xmlns:a16="http://schemas.microsoft.com/office/drawing/2014/main" id="{4C5EA5BC-7451-408A-873B-B87188E186C0}"/>
              </a:ext>
            </a:extLst>
          </p:cNvPr>
          <p:cNvSpPr txBox="1"/>
          <p:nvPr/>
        </p:nvSpPr>
        <p:spPr>
          <a:xfrm>
            <a:off x="3345120" y="5965922"/>
            <a:ext cx="4572000" cy="276999"/>
          </a:xfrm>
          <a:prstGeom prst="rect">
            <a:avLst/>
          </a:prstGeom>
          <a:noFill/>
        </p:spPr>
        <p:txBody>
          <a:bodyPr wrap="square">
            <a:spAutoFit/>
          </a:bodyPr>
          <a:lstStyle/>
          <a:p>
            <a:r>
              <a:rPr lang="de-DE" sz="1200" b="1" strike="noStrike" spc="-1" dirty="0">
                <a:latin typeface="Calibri"/>
              </a:rPr>
              <a:t>Abb.27</a:t>
            </a:r>
            <a:r>
              <a:rPr lang="de-DE" sz="1200" b="1" spc="-1" dirty="0">
                <a:latin typeface="Calibri"/>
              </a:rPr>
              <a:t>: Aktivitätsdiagramm „</a:t>
            </a:r>
            <a:r>
              <a:rPr lang="de-DE" sz="1200" b="1" spc="-1" dirty="0">
                <a:latin typeface="Calibri"/>
                <a:hlinkClick r:id="rId5" action="ppaction://hlinkfile"/>
              </a:rPr>
              <a:t>Rescue </a:t>
            </a:r>
            <a:r>
              <a:rPr lang="de-DE" sz="1200" b="1" spc="-1" dirty="0" err="1">
                <a:latin typeface="Calibri"/>
                <a:hlinkClick r:id="rId5" action="ppaction://hlinkfile"/>
              </a:rPr>
              <a:t>obstacle</a:t>
            </a:r>
            <a:r>
              <a:rPr lang="de-DE" sz="1200" b="1" spc="-1" dirty="0">
                <a:latin typeface="Calibri"/>
              </a:rPr>
              <a:t>“ </a:t>
            </a:r>
            <a:endParaRPr lang="de-DE" sz="1200" dirty="0"/>
          </a:p>
        </p:txBody>
      </p:sp>
    </p:spTree>
    <p:extLst>
      <p:ext uri="{BB962C8B-B14F-4D97-AF65-F5344CB8AC3E}">
        <p14:creationId xmlns:p14="http://schemas.microsoft.com/office/powerpoint/2010/main" val="378875862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44</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4" name="Grafik 3">
            <a:extLst>
              <a:ext uri="{FF2B5EF4-FFF2-40B4-BE49-F238E27FC236}">
                <a16:creationId xmlns:a16="http://schemas.microsoft.com/office/drawing/2014/main" id="{44D99966-E354-46A6-B4C0-80660639CC4D}"/>
              </a:ext>
            </a:extLst>
          </p:cNvPr>
          <p:cNvPicPr>
            <a:picLocks noChangeAspect="1"/>
          </p:cNvPicPr>
          <p:nvPr/>
        </p:nvPicPr>
        <p:blipFill rotWithShape="1">
          <a:blip r:embed="rId4">
            <a:extLst>
              <a:ext uri="{28A0092B-C50C-407E-A947-70E740481C1C}">
                <a14:useLocalDpi xmlns:a14="http://schemas.microsoft.com/office/drawing/2010/main" val="0"/>
              </a:ext>
            </a:extLst>
          </a:blip>
          <a:srcRect l="-4150" t="201" r="-7735" b="-5529"/>
          <a:stretch/>
        </p:blipFill>
        <p:spPr>
          <a:xfrm>
            <a:off x="894079" y="4295019"/>
            <a:ext cx="2641020" cy="1999308"/>
          </a:xfrm>
          <a:prstGeom prst="rect">
            <a:avLst/>
          </a:prstGeom>
        </p:spPr>
      </p:pic>
      <p:sp>
        <p:nvSpPr>
          <p:cNvPr id="8" name="Textfeld 7">
            <a:extLst>
              <a:ext uri="{FF2B5EF4-FFF2-40B4-BE49-F238E27FC236}">
                <a16:creationId xmlns:a16="http://schemas.microsoft.com/office/drawing/2014/main" id="{4C5EA5BC-7451-408A-873B-B87188E186C0}"/>
              </a:ext>
            </a:extLst>
          </p:cNvPr>
          <p:cNvSpPr txBox="1"/>
          <p:nvPr/>
        </p:nvSpPr>
        <p:spPr>
          <a:xfrm>
            <a:off x="3345120" y="5965922"/>
            <a:ext cx="4572000" cy="276999"/>
          </a:xfrm>
          <a:prstGeom prst="rect">
            <a:avLst/>
          </a:prstGeom>
          <a:noFill/>
        </p:spPr>
        <p:txBody>
          <a:bodyPr wrap="square">
            <a:spAutoFit/>
          </a:bodyPr>
          <a:lstStyle/>
          <a:p>
            <a:r>
              <a:rPr lang="de-DE" sz="1200" b="1" strike="noStrike" spc="-1" dirty="0">
                <a:latin typeface="Calibri"/>
              </a:rPr>
              <a:t>Abb.27</a:t>
            </a:r>
            <a:r>
              <a:rPr lang="de-DE" sz="1200" b="1" spc="-1" dirty="0">
                <a:latin typeface="Calibri"/>
              </a:rPr>
              <a:t>: Aktivitätsdiagramm „</a:t>
            </a:r>
            <a:r>
              <a:rPr lang="de-DE" sz="1200" b="1" spc="-1" dirty="0">
                <a:latin typeface="Calibri"/>
                <a:hlinkClick r:id="rId5" action="ppaction://hlinkfile"/>
              </a:rPr>
              <a:t>Rescue </a:t>
            </a:r>
            <a:r>
              <a:rPr lang="de-DE" sz="1200" b="1" spc="-1" dirty="0" err="1">
                <a:latin typeface="Calibri"/>
                <a:hlinkClick r:id="rId5" action="ppaction://hlinkfile"/>
              </a:rPr>
              <a:t>obstacle</a:t>
            </a:r>
            <a:r>
              <a:rPr lang="de-DE" sz="1200" b="1" spc="-1" dirty="0">
                <a:latin typeface="Calibri"/>
              </a:rPr>
              <a:t>“ </a:t>
            </a:r>
            <a:endParaRPr lang="de-DE" sz="1200" dirty="0"/>
          </a:p>
        </p:txBody>
      </p:sp>
      <p:sp>
        <p:nvSpPr>
          <p:cNvPr id="9" name="Textfeld 8">
            <a:extLst>
              <a:ext uri="{FF2B5EF4-FFF2-40B4-BE49-F238E27FC236}">
                <a16:creationId xmlns:a16="http://schemas.microsoft.com/office/drawing/2014/main" id="{38262E19-8528-4E9A-9978-09395467F9EF}"/>
              </a:ext>
            </a:extLst>
          </p:cNvPr>
          <p:cNvSpPr txBox="1"/>
          <p:nvPr/>
        </p:nvSpPr>
        <p:spPr>
          <a:xfrm>
            <a:off x="7119688" y="2260496"/>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Tree>
    <p:extLst>
      <p:ext uri="{BB962C8B-B14F-4D97-AF65-F5344CB8AC3E}">
        <p14:creationId xmlns:p14="http://schemas.microsoft.com/office/powerpoint/2010/main" val="289171709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8" name="Textfeld 7">
            <a:extLst>
              <a:ext uri="{FF2B5EF4-FFF2-40B4-BE49-F238E27FC236}">
                <a16:creationId xmlns:a16="http://schemas.microsoft.com/office/drawing/2014/main" id="{4C5EA5BC-7451-408A-873B-B87188E186C0}"/>
              </a:ext>
            </a:extLst>
          </p:cNvPr>
          <p:cNvSpPr txBox="1"/>
          <p:nvPr/>
        </p:nvSpPr>
        <p:spPr>
          <a:xfrm>
            <a:off x="894080" y="6017328"/>
            <a:ext cx="4572000" cy="276999"/>
          </a:xfrm>
          <a:prstGeom prst="rect">
            <a:avLst/>
          </a:prstGeom>
          <a:noFill/>
        </p:spPr>
        <p:txBody>
          <a:bodyPr wrap="square">
            <a:spAutoFit/>
          </a:bodyPr>
          <a:lstStyle/>
          <a:p>
            <a:r>
              <a:rPr lang="de-DE" sz="1200" b="1" strike="noStrike" spc="-1" dirty="0">
                <a:solidFill>
                  <a:srgbClr val="FF0000"/>
                </a:solidFill>
                <a:latin typeface="Calibri"/>
              </a:rPr>
              <a:t>Abb.28</a:t>
            </a:r>
            <a:r>
              <a:rPr lang="de-DE" sz="1200" b="1" spc="-1" dirty="0">
                <a:solidFill>
                  <a:srgbClr val="FF0000"/>
                </a:solidFill>
                <a:latin typeface="Calibri"/>
              </a:rPr>
              <a:t>: C# „Rescue </a:t>
            </a:r>
            <a:r>
              <a:rPr lang="de-DE" sz="1200" b="1" spc="-1" dirty="0" err="1">
                <a:solidFill>
                  <a:srgbClr val="FF0000"/>
                </a:solidFill>
                <a:latin typeface="Calibri"/>
              </a:rPr>
              <a:t>Obstacle</a:t>
            </a:r>
            <a:r>
              <a:rPr lang="de-DE" sz="1200" b="1" spc="-1" dirty="0">
                <a:solidFill>
                  <a:srgbClr val="FF0000"/>
                </a:solidFill>
                <a:latin typeface="Calibri"/>
              </a:rPr>
              <a:t>“ </a:t>
            </a:r>
            <a:endParaRPr lang="de-DE" sz="1200" dirty="0">
              <a:solidFill>
                <a:srgbClr val="FF0000"/>
              </a:solidFill>
            </a:endParaRPr>
          </a:p>
        </p:txBody>
      </p:sp>
      <p:sp>
        <p:nvSpPr>
          <p:cNvPr id="9" name="Textfeld 8">
            <a:extLst>
              <a:ext uri="{FF2B5EF4-FFF2-40B4-BE49-F238E27FC236}">
                <a16:creationId xmlns:a16="http://schemas.microsoft.com/office/drawing/2014/main" id="{38262E19-8528-4E9A-9978-09395467F9EF}"/>
              </a:ext>
            </a:extLst>
          </p:cNvPr>
          <p:cNvSpPr txBox="1"/>
          <p:nvPr/>
        </p:nvSpPr>
        <p:spPr>
          <a:xfrm>
            <a:off x="7119688" y="2260496"/>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7" name="Textfeld 6">
            <a:extLst>
              <a:ext uri="{FF2B5EF4-FFF2-40B4-BE49-F238E27FC236}">
                <a16:creationId xmlns:a16="http://schemas.microsoft.com/office/drawing/2014/main" id="{F5DC7492-A215-4F44-9DE2-06407441D00B}"/>
              </a:ext>
            </a:extLst>
          </p:cNvPr>
          <p:cNvSpPr txBox="1"/>
          <p:nvPr/>
        </p:nvSpPr>
        <p:spPr>
          <a:xfrm rot="20405770">
            <a:off x="463291" y="4863314"/>
            <a:ext cx="3980577" cy="646331"/>
          </a:xfrm>
          <a:prstGeom prst="rect">
            <a:avLst/>
          </a:prstGeom>
          <a:noFill/>
        </p:spPr>
        <p:txBody>
          <a:bodyPr wrap="none" rtlCol="0">
            <a:spAutoFit/>
          </a:bodyPr>
          <a:lstStyle/>
          <a:p>
            <a:r>
              <a:rPr lang="de-DE" b="1" dirty="0">
                <a:solidFill>
                  <a:srgbClr val="FF0000"/>
                </a:solidFill>
              </a:rPr>
              <a:t>Video / </a:t>
            </a:r>
            <a:r>
              <a:rPr lang="de-DE" b="1" dirty="0" err="1">
                <a:solidFill>
                  <a:srgbClr val="FF0000"/>
                </a:solidFill>
              </a:rPr>
              <a:t>gif</a:t>
            </a:r>
            <a:r>
              <a:rPr lang="de-DE" b="1" dirty="0">
                <a:solidFill>
                  <a:srgbClr val="FF0000"/>
                </a:solidFill>
              </a:rPr>
              <a:t> aus C# ???</a:t>
            </a:r>
          </a:p>
          <a:p>
            <a:r>
              <a:rPr lang="de-DE" b="1" dirty="0">
                <a:solidFill>
                  <a:srgbClr val="FF0000"/>
                </a:solidFill>
              </a:rPr>
              <a:t>Oder nach Zusammenfassung ???</a:t>
            </a:r>
          </a:p>
        </p:txBody>
      </p:sp>
    </p:spTree>
    <p:extLst>
      <p:ext uri="{BB962C8B-B14F-4D97-AF65-F5344CB8AC3E}">
        <p14:creationId xmlns:p14="http://schemas.microsoft.com/office/powerpoint/2010/main" val="163057967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1" dirty="0" err="1">
                <a:solidFill>
                  <a:srgbClr val="000000"/>
                </a:solidFill>
                <a:latin typeface="Calibri"/>
              </a:rPr>
              <a:t>Zusammenfassung</a:t>
            </a:r>
            <a:endParaRPr lang="en-US" sz="4800" b="1" strike="noStrike" spc="-1" dirty="0">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46</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2318097A-4438-4214-A177-8B43A1BCBB1E}"/>
              </a:ext>
            </a:extLst>
          </p:cNvPr>
          <p:cNvPicPr/>
          <p:nvPr/>
        </p:nvPicPr>
        <p:blipFill>
          <a:blip r:embed="rId2"/>
          <a:stretch/>
        </p:blipFill>
        <p:spPr>
          <a:xfrm>
            <a:off x="885600" y="1875453"/>
            <a:ext cx="6345624" cy="4097307"/>
          </a:xfrm>
          <a:prstGeom prst="rect">
            <a:avLst/>
          </a:prstGeom>
          <a:ln>
            <a:noFill/>
          </a:ln>
        </p:spPr>
      </p:pic>
      <p:sp>
        <p:nvSpPr>
          <p:cNvPr id="3" name="Textfeld 2">
            <a:extLst>
              <a:ext uri="{FF2B5EF4-FFF2-40B4-BE49-F238E27FC236}">
                <a16:creationId xmlns:a16="http://schemas.microsoft.com/office/drawing/2014/main" id="{CAC53016-7324-4B9A-8438-A7BA831831A6}"/>
              </a:ext>
            </a:extLst>
          </p:cNvPr>
          <p:cNvSpPr txBox="1"/>
          <p:nvPr/>
        </p:nvSpPr>
        <p:spPr>
          <a:xfrm>
            <a:off x="7138349" y="222426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4" name="Textfeld 3">
            <a:extLst>
              <a:ext uri="{FF2B5EF4-FFF2-40B4-BE49-F238E27FC236}">
                <a16:creationId xmlns:a16="http://schemas.microsoft.com/office/drawing/2014/main" id="{B7EC7757-CD96-4125-B663-32FAC67DFCAF}"/>
              </a:ext>
            </a:extLst>
          </p:cNvPr>
          <p:cNvSpPr txBox="1"/>
          <p:nvPr/>
        </p:nvSpPr>
        <p:spPr>
          <a:xfrm>
            <a:off x="7138349" y="255312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5" name="Textfeld 4">
            <a:extLst>
              <a:ext uri="{FF2B5EF4-FFF2-40B4-BE49-F238E27FC236}">
                <a16:creationId xmlns:a16="http://schemas.microsoft.com/office/drawing/2014/main" id="{66CF9EE3-F4DF-4535-B27E-526D33FAD55B}"/>
              </a:ext>
            </a:extLst>
          </p:cNvPr>
          <p:cNvSpPr txBox="1"/>
          <p:nvPr/>
        </p:nvSpPr>
        <p:spPr>
          <a:xfrm>
            <a:off x="7138349" y="2846950"/>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7" name="Textfeld 6">
            <a:extLst>
              <a:ext uri="{FF2B5EF4-FFF2-40B4-BE49-F238E27FC236}">
                <a16:creationId xmlns:a16="http://schemas.microsoft.com/office/drawing/2014/main" id="{816A14EE-0D0B-467A-A4A0-3D83E385F0C3}"/>
              </a:ext>
            </a:extLst>
          </p:cNvPr>
          <p:cNvSpPr txBox="1"/>
          <p:nvPr/>
        </p:nvSpPr>
        <p:spPr>
          <a:xfrm>
            <a:off x="7138349" y="315324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0AC6C6ED-EFDC-4278-91BF-2CA38F81385F}"/>
              </a:ext>
            </a:extLst>
          </p:cNvPr>
          <p:cNvSpPr txBox="1"/>
          <p:nvPr/>
        </p:nvSpPr>
        <p:spPr>
          <a:xfrm>
            <a:off x="7138349" y="3469637"/>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1" name="Textfeld 10">
            <a:extLst>
              <a:ext uri="{FF2B5EF4-FFF2-40B4-BE49-F238E27FC236}">
                <a16:creationId xmlns:a16="http://schemas.microsoft.com/office/drawing/2014/main" id="{4B701351-966A-4C25-BF3A-81614D2249A2}"/>
              </a:ext>
            </a:extLst>
          </p:cNvPr>
          <p:cNvSpPr txBox="1"/>
          <p:nvPr/>
        </p:nvSpPr>
        <p:spPr>
          <a:xfrm>
            <a:off x="7138349" y="376966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3" name="Textfeld 12">
            <a:extLst>
              <a:ext uri="{FF2B5EF4-FFF2-40B4-BE49-F238E27FC236}">
                <a16:creationId xmlns:a16="http://schemas.microsoft.com/office/drawing/2014/main" id="{FEC0E31F-6918-4DB9-81C4-E89DE92245B1}"/>
              </a:ext>
            </a:extLst>
          </p:cNvPr>
          <p:cNvSpPr txBox="1"/>
          <p:nvPr/>
        </p:nvSpPr>
        <p:spPr>
          <a:xfrm>
            <a:off x="7138349" y="409852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5" name="Textfeld 14">
            <a:extLst>
              <a:ext uri="{FF2B5EF4-FFF2-40B4-BE49-F238E27FC236}">
                <a16:creationId xmlns:a16="http://schemas.microsoft.com/office/drawing/2014/main" id="{9A7B8C29-0259-43CC-828B-CE5B2F97DF79}"/>
              </a:ext>
            </a:extLst>
          </p:cNvPr>
          <p:cNvSpPr txBox="1"/>
          <p:nvPr/>
        </p:nvSpPr>
        <p:spPr>
          <a:xfrm>
            <a:off x="7138349" y="4392352"/>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7" name="Textfeld 16">
            <a:extLst>
              <a:ext uri="{FF2B5EF4-FFF2-40B4-BE49-F238E27FC236}">
                <a16:creationId xmlns:a16="http://schemas.microsoft.com/office/drawing/2014/main" id="{B4296AED-4C81-4E2B-9B7C-7748F16C37B1}"/>
              </a:ext>
            </a:extLst>
          </p:cNvPr>
          <p:cNvSpPr txBox="1"/>
          <p:nvPr/>
        </p:nvSpPr>
        <p:spPr>
          <a:xfrm>
            <a:off x="7138349" y="469864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9" name="Textfeld 18">
            <a:extLst>
              <a:ext uri="{FF2B5EF4-FFF2-40B4-BE49-F238E27FC236}">
                <a16:creationId xmlns:a16="http://schemas.microsoft.com/office/drawing/2014/main" id="{F2BCACBE-269E-421E-BC46-523557FF6A94}"/>
              </a:ext>
            </a:extLst>
          </p:cNvPr>
          <p:cNvSpPr txBox="1"/>
          <p:nvPr/>
        </p:nvSpPr>
        <p:spPr>
          <a:xfrm>
            <a:off x="7138349" y="5015039"/>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21" name="Textfeld 20">
            <a:extLst>
              <a:ext uri="{FF2B5EF4-FFF2-40B4-BE49-F238E27FC236}">
                <a16:creationId xmlns:a16="http://schemas.microsoft.com/office/drawing/2014/main" id="{F56CD4CA-6C77-4227-8ABC-8C9378FAFC2D}"/>
              </a:ext>
            </a:extLst>
          </p:cNvPr>
          <p:cNvSpPr txBox="1"/>
          <p:nvPr/>
        </p:nvSpPr>
        <p:spPr>
          <a:xfrm>
            <a:off x="7138349" y="542818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CustomShape 4">
            <a:extLst>
              <a:ext uri="{FF2B5EF4-FFF2-40B4-BE49-F238E27FC236}">
                <a16:creationId xmlns:a16="http://schemas.microsoft.com/office/drawing/2014/main" id="{0F39ED23-450A-4388-9ABB-CE5ED28EADCE}"/>
              </a:ext>
            </a:extLst>
          </p:cNvPr>
          <p:cNvSpPr/>
          <p:nvPr/>
        </p:nvSpPr>
        <p:spPr>
          <a:xfrm>
            <a:off x="893160" y="6023160"/>
            <a:ext cx="148428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Tab.1: </a:t>
            </a:r>
            <a:r>
              <a:rPr lang="de-DE" sz="1200" b="1" strike="noStrike" spc="-1" dirty="0" err="1">
                <a:solidFill>
                  <a:srgbClr val="000000"/>
                </a:solidFill>
                <a:latin typeface="Calibri"/>
              </a:rPr>
              <a:t>Requirements</a:t>
            </a:r>
            <a:endParaRPr lang="de-DE" sz="1200" b="0" strike="noStrike" spc="-1" dirty="0">
              <a:latin typeface="Arial"/>
            </a:endParaRPr>
          </a:p>
          <a:p>
            <a:pPr>
              <a:lnSpc>
                <a:spcPct val="100000"/>
              </a:lnSpc>
            </a:pPr>
            <a:endParaRPr lang="de-DE" sz="1200" b="0" strike="noStrike" spc="-1" dirty="0">
              <a:latin typeface="Arial"/>
            </a:endParaRPr>
          </a:p>
        </p:txBody>
      </p:sp>
    </p:spTree>
    <p:extLst>
      <p:ext uri="{BB962C8B-B14F-4D97-AF65-F5344CB8AC3E}">
        <p14:creationId xmlns:p14="http://schemas.microsoft.com/office/powerpoint/2010/main" val="425140036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Ausblick</a:t>
            </a:r>
            <a:endParaRPr lang="en-US" sz="4800" b="0" strike="noStrike" spc="-1" dirty="0">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47</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3" name="Textfeld 2">
            <a:extLst>
              <a:ext uri="{FF2B5EF4-FFF2-40B4-BE49-F238E27FC236}">
                <a16:creationId xmlns:a16="http://schemas.microsoft.com/office/drawing/2014/main" id="{7E9B84CB-CA00-43DD-809B-B7C8BE1170A8}"/>
              </a:ext>
            </a:extLst>
          </p:cNvPr>
          <p:cNvSpPr txBox="1"/>
          <p:nvPr/>
        </p:nvSpPr>
        <p:spPr>
          <a:xfrm>
            <a:off x="822960" y="1940768"/>
            <a:ext cx="6965368" cy="2554545"/>
          </a:xfrm>
          <a:prstGeom prst="rect">
            <a:avLst/>
          </a:prstGeom>
          <a:noFill/>
        </p:spPr>
        <p:txBody>
          <a:bodyPr wrap="none" rtlCol="0">
            <a:spAutoFit/>
          </a:bodyPr>
          <a:lstStyle/>
          <a:p>
            <a:pPr marL="285750" indent="-285750">
              <a:buClr>
                <a:schemeClr val="bg1">
                  <a:lumMod val="50000"/>
                </a:schemeClr>
              </a:buClr>
              <a:buFont typeface="Wingdings" panose="05000000000000000000" pitchFamily="2" charset="2"/>
              <a:buChar char="§"/>
            </a:pPr>
            <a:r>
              <a:rPr lang="de-DE" sz="1600" dirty="0"/>
              <a:t>Design verfeinern:</a:t>
            </a:r>
          </a:p>
          <a:p>
            <a:pPr marL="742950" lvl="1" indent="-285750">
              <a:buClr>
                <a:schemeClr val="bg1">
                  <a:lumMod val="50000"/>
                </a:schemeClr>
              </a:buClr>
              <a:buFont typeface="Wingdings" panose="05000000000000000000" pitchFamily="2" charset="2"/>
              <a:buChar char="§"/>
            </a:pPr>
            <a:r>
              <a:rPr lang="de-DE" sz="1600" dirty="0"/>
              <a:t>Detaillieren der Hardware Schnittstellen</a:t>
            </a:r>
          </a:p>
          <a:p>
            <a:pPr marL="742950" lvl="1" indent="-285750">
              <a:buClr>
                <a:schemeClr val="bg1">
                  <a:lumMod val="50000"/>
                </a:schemeClr>
              </a:buClr>
              <a:buFont typeface="Wingdings" panose="05000000000000000000" pitchFamily="2" charset="2"/>
              <a:buChar char="§"/>
            </a:pPr>
            <a:endParaRPr lang="de-DE" sz="1600" dirty="0"/>
          </a:p>
          <a:p>
            <a:pPr marL="285750" indent="-285750">
              <a:buClr>
                <a:schemeClr val="bg1">
                  <a:lumMod val="50000"/>
                </a:schemeClr>
              </a:buClr>
              <a:buFont typeface="Wingdings" panose="05000000000000000000" pitchFamily="2" charset="2"/>
              <a:buChar char="§"/>
            </a:pPr>
            <a:r>
              <a:rPr lang="de-DE" sz="1600" dirty="0"/>
              <a:t>Simulationen durchführen</a:t>
            </a:r>
          </a:p>
          <a:p>
            <a:pPr marL="742950" lvl="1" indent="-285750">
              <a:buClr>
                <a:schemeClr val="bg1">
                  <a:lumMod val="50000"/>
                </a:schemeClr>
              </a:buClr>
              <a:buFont typeface="Wingdings" panose="05000000000000000000" pitchFamily="2" charset="2"/>
              <a:buChar char="§"/>
            </a:pPr>
            <a:r>
              <a:rPr lang="de-DE" sz="1600" dirty="0"/>
              <a:t>Kinematik, FEM (Finite-Elemente-Methode), Dichtigkeitsprüfungen</a:t>
            </a:r>
          </a:p>
          <a:p>
            <a:pPr marL="742950" lvl="1" indent="-285750">
              <a:buClr>
                <a:schemeClr val="bg1">
                  <a:lumMod val="50000"/>
                </a:schemeClr>
              </a:buClr>
              <a:buFont typeface="Wingdings" panose="05000000000000000000" pitchFamily="2" charset="2"/>
              <a:buChar char="§"/>
            </a:pPr>
            <a:endParaRPr lang="de-DE" sz="1600" dirty="0"/>
          </a:p>
          <a:p>
            <a:pPr marL="285750" indent="-285750">
              <a:buClr>
                <a:schemeClr val="bg1">
                  <a:lumMod val="50000"/>
                </a:schemeClr>
              </a:buClr>
              <a:buFont typeface="Wingdings" panose="05000000000000000000" pitchFamily="2" charset="2"/>
              <a:buChar char="§"/>
            </a:pPr>
            <a:r>
              <a:rPr lang="de-DE" sz="1600" dirty="0"/>
              <a:t>Software erweitern</a:t>
            </a:r>
          </a:p>
          <a:p>
            <a:pPr marL="742950" lvl="1" indent="-285750">
              <a:buClr>
                <a:schemeClr val="bg1">
                  <a:lumMod val="50000"/>
                </a:schemeClr>
              </a:buClr>
              <a:buFont typeface="Wingdings" panose="05000000000000000000" pitchFamily="2" charset="2"/>
              <a:buChar char="§"/>
            </a:pPr>
            <a:r>
              <a:rPr lang="de-DE" sz="1600" dirty="0"/>
              <a:t>Drehen des Bots auf der Stelle</a:t>
            </a:r>
          </a:p>
          <a:p>
            <a:pPr marL="742950" lvl="1" indent="-285750">
              <a:buClr>
                <a:schemeClr val="bg1">
                  <a:lumMod val="50000"/>
                </a:schemeClr>
              </a:buClr>
              <a:buFont typeface="Wingdings" panose="05000000000000000000" pitchFamily="2" charset="2"/>
              <a:buChar char="§"/>
            </a:pPr>
            <a:r>
              <a:rPr lang="de-DE" sz="1600" dirty="0"/>
              <a:t>…</a:t>
            </a:r>
          </a:p>
          <a:p>
            <a:pPr marL="742950" lvl="1" indent="-285750">
              <a:buClr>
                <a:schemeClr val="bg1">
                  <a:lumMod val="50000"/>
                </a:schemeClr>
              </a:buClr>
              <a:buFont typeface="Wingdings" panose="05000000000000000000" pitchFamily="2" charset="2"/>
              <a:buChar char="§"/>
            </a:pPr>
            <a:endParaRPr lang="de-DE" sz="1600" dirty="0"/>
          </a:p>
        </p:txBody>
      </p:sp>
    </p:spTree>
    <p:extLst>
      <p:ext uri="{BB962C8B-B14F-4D97-AF65-F5344CB8AC3E}">
        <p14:creationId xmlns:p14="http://schemas.microsoft.com/office/powerpoint/2010/main" val="298287115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Referenzen</a:t>
            </a:r>
            <a:endParaRPr lang="en-US" sz="4800" b="0" strike="noStrike" spc="-1" dirty="0">
              <a:solidFill>
                <a:srgbClr val="000000"/>
              </a:solidFill>
              <a:latin typeface="Calibri"/>
            </a:endParaRP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48</a:t>
            </a:fld>
            <a:endParaRPr lang="de-DE" sz="1050" b="0" strike="noStrike" spc="-1">
              <a:latin typeface="Times New Roman"/>
            </a:endParaRPr>
          </a:p>
        </p:txBody>
      </p:sp>
      <p:sp>
        <p:nvSpPr>
          <p:cNvPr id="288" name="CustomShape 3"/>
          <p:cNvSpPr/>
          <p:nvPr/>
        </p:nvSpPr>
        <p:spPr>
          <a:xfrm>
            <a:off x="828360" y="1884960"/>
            <a:ext cx="6155253" cy="433819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spc="-1" dirty="0">
                <a:solidFill>
                  <a:srgbClr val="000000"/>
                </a:solidFill>
                <a:latin typeface="Calibri" panose="020F0502020204030204" pitchFamily="34" charset="0"/>
                <a:cs typeface="Calibri" panose="020F0502020204030204" pitchFamily="34" charset="0"/>
              </a:rPr>
              <a:t>Abb.1	</a:t>
            </a:r>
            <a:r>
              <a:rPr lang="de-DE" sz="1200" strike="noStrike" spc="-1" dirty="0">
                <a:latin typeface="Calibri" panose="020F0502020204030204" pitchFamily="34" charset="0"/>
                <a:cs typeface="Calibri" panose="020F0502020204030204" pitchFamily="34" charset="0"/>
                <a:hlinkClick r:id="rId3"/>
              </a:rPr>
              <a:t>https://www.planet-wissen.de/natur/naturgewalten/erdbeben/index.html</a:t>
            </a: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endParaRPr lang="de-DE" sz="1200" strike="noStrike"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Abb.2	</a:t>
            </a:r>
            <a:r>
              <a:rPr lang="de-DE" sz="1200" strike="noStrike" spc="-1" dirty="0">
                <a:latin typeface="Calibri" panose="020F0502020204030204" pitchFamily="34" charset="0"/>
                <a:cs typeface="Calibri" panose="020F0502020204030204" pitchFamily="34" charset="0"/>
                <a:hlinkClick r:id="rId4"/>
              </a:rPr>
              <a:t>https://p5.focus.de/img/fotos/origs8399001/3248515803-w630-h472-o-q75-p5/</a:t>
            </a:r>
            <a:endParaRPr lang="de-DE" sz="1200" strike="noStrike" spc="-1" dirty="0">
              <a:latin typeface="Calibri" panose="020F0502020204030204" pitchFamily="34" charset="0"/>
              <a:cs typeface="Calibri" panose="020F0502020204030204" pitchFamily="34" charset="0"/>
            </a:endParaRPr>
          </a:p>
          <a:p>
            <a:pPr>
              <a:lnSpc>
                <a:spcPct val="100000"/>
              </a:lnSpc>
            </a:pPr>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Abb.3	</a:t>
            </a:r>
            <a:r>
              <a:rPr lang="de-DE" sz="1200" strike="noStrike" spc="-1" dirty="0">
                <a:latin typeface="Calibri" panose="020F0502020204030204" pitchFamily="34" charset="0"/>
                <a:cs typeface="Calibri" panose="020F0502020204030204" pitchFamily="34" charset="0"/>
                <a:hlinkClick r:id="rId5"/>
              </a:rPr>
              <a:t>https://www.donnersberg.de/donnersbergkreis/Aktuelles/</a:t>
            </a:r>
            <a:endParaRPr lang="de-DE" sz="1200" strike="noStrike"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Abb.4 	</a:t>
            </a:r>
            <a:r>
              <a:rPr lang="de-DE" sz="1200" strike="noStrike" spc="-1" dirty="0">
                <a:latin typeface="Calibri" panose="020F0502020204030204" pitchFamily="34" charset="0"/>
                <a:cs typeface="Calibri" panose="020F0502020204030204" pitchFamily="34" charset="0"/>
                <a:hlinkClick r:id="rId6"/>
              </a:rPr>
              <a:t>https://www.mining-technology.com/features/feature111373/</a:t>
            </a:r>
            <a:endParaRPr lang="de-DE" sz="1200" strike="noStrike"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Abb.5	</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Product</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context</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overview</a:t>
            </a:r>
            <a:r>
              <a:rPr lang="de-DE" sz="1200" strike="noStrike" spc="-1" dirty="0">
                <a:solidFill>
                  <a:srgbClr val="000000"/>
                </a:solidFill>
                <a:latin typeface="Calibri" panose="020F0502020204030204" pitchFamily="34" charset="0"/>
                <a:cs typeface="Calibri" panose="020F0502020204030204" pitchFamily="34" charset="0"/>
              </a:rPr>
              <a:t> (Erstellung mit Enterprise Architecture)</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Abb.6	 System </a:t>
            </a:r>
            <a:r>
              <a:rPr lang="de-DE" sz="1200" strike="noStrike" spc="-1" dirty="0" err="1">
                <a:solidFill>
                  <a:srgbClr val="000000"/>
                </a:solidFill>
                <a:latin typeface="Calibri" panose="020F0502020204030204" pitchFamily="34" charset="0"/>
                <a:cs typeface="Calibri" panose="020F0502020204030204" pitchFamily="34" charset="0"/>
              </a:rPr>
              <a:t>environment</a:t>
            </a:r>
            <a:r>
              <a:rPr lang="de-DE" sz="1200" strike="noStrike" spc="-1" dirty="0">
                <a:solidFill>
                  <a:srgbClr val="000000"/>
                </a:solidFill>
                <a:latin typeface="Calibri" panose="020F0502020204030204" pitchFamily="34" charset="0"/>
                <a:cs typeface="Calibri" panose="020F0502020204030204" pitchFamily="34" charset="0"/>
              </a:rPr>
              <a:t> (Erstellung mit Enterprise Architecture)</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Abb.7	 Use Case Model (Erstellung mit Enterprise Architecture)</a:t>
            </a: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Abb.8-10	</a:t>
            </a:r>
            <a:r>
              <a:rPr lang="de-DE" sz="1200" strike="noStrike" spc="-1" dirty="0">
                <a:solidFill>
                  <a:srgbClr val="000000"/>
                </a:solidFill>
                <a:latin typeface="Calibri" panose="020F0502020204030204" pitchFamily="34" charset="0"/>
                <a:cs typeface="Calibri" panose="020F0502020204030204" pitchFamily="34" charset="0"/>
              </a:rPr>
              <a:t>Paper Prototype Bruno Berger, Melanie Löbel, Lukas Walter</a:t>
            </a: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Abb.11	3D</a:t>
            </a:r>
            <a:r>
              <a:rPr lang="de-DE" sz="1200" strike="noStrike" spc="-1" dirty="0">
                <a:solidFill>
                  <a:srgbClr val="000000"/>
                </a:solidFill>
                <a:latin typeface="Calibri" panose="020F0502020204030204" pitchFamily="34" charset="0"/>
                <a:cs typeface="Calibri" panose="020F0502020204030204" pitchFamily="34" charset="0"/>
              </a:rPr>
              <a:t> Prototype</a:t>
            </a:r>
            <a:endParaRPr lang="de-DE" sz="1200" strike="noStrike" spc="-1" dirty="0">
              <a:latin typeface="Calibri" panose="020F0502020204030204" pitchFamily="34" charset="0"/>
              <a:cs typeface="Calibri" panose="020F0502020204030204" pitchFamily="34" charset="0"/>
            </a:endParaRP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Abb.12	</a:t>
            </a:r>
            <a:r>
              <a:rPr lang="de-DE" sz="1200" strike="noStrike" spc="-1" dirty="0">
                <a:solidFill>
                  <a:srgbClr val="000000"/>
                </a:solidFill>
                <a:latin typeface="Calibri"/>
              </a:rPr>
              <a:t>Class Diagramm „Rescue Robot“</a:t>
            </a:r>
            <a:endParaRPr lang="de-DE" sz="1200" strike="noStrike" spc="-1" dirty="0">
              <a:solidFill>
                <a:srgbClr val="000000"/>
              </a:solidFill>
              <a:latin typeface="Calibri" panose="020F0502020204030204" pitchFamily="34" charset="0"/>
              <a:cs typeface="Calibri" panose="020F0502020204030204" pitchFamily="34" charset="0"/>
            </a:endParaRP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Abb.13	</a:t>
            </a:r>
            <a:r>
              <a:rPr lang="de-DE" sz="1200" strike="noStrike" spc="-1" dirty="0" err="1">
                <a:solidFill>
                  <a:srgbClr val="000000"/>
                </a:solidFill>
                <a:latin typeface="Calibri" panose="020F0502020204030204" pitchFamily="34" charset="0"/>
                <a:cs typeface="Calibri" panose="020F0502020204030204" pitchFamily="34" charset="0"/>
              </a:rPr>
              <a:t>Swimelane-Diagram</a:t>
            </a:r>
            <a:endParaRPr lang="de-DE" sz="1200" strike="noStrike" spc="-1" dirty="0">
              <a:solidFill>
                <a:srgbClr val="000000"/>
              </a:solidFill>
              <a:latin typeface="Calibri" panose="020F0502020204030204" pitchFamily="34" charset="0"/>
              <a:cs typeface="Calibri" panose="020F0502020204030204" pitchFamily="34" charset="0"/>
            </a:endParaRP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Abb.14	</a:t>
            </a:r>
            <a:r>
              <a:rPr lang="de-DE" sz="1200" strike="noStrike" spc="-1" dirty="0">
                <a:solidFill>
                  <a:srgbClr val="000000"/>
                </a:solidFill>
                <a:latin typeface="Calibri"/>
              </a:rPr>
              <a:t>Subsystem „</a:t>
            </a:r>
            <a:r>
              <a:rPr lang="de-DE" sz="1200" strike="noStrike" spc="-1" dirty="0" err="1">
                <a:solidFill>
                  <a:srgbClr val="000000"/>
                </a:solidFill>
                <a:latin typeface="Calibri"/>
              </a:rPr>
              <a:t>Premises</a:t>
            </a:r>
            <a:r>
              <a:rPr lang="de-DE" sz="1200" strike="noStrike" spc="-1" dirty="0">
                <a:solidFill>
                  <a:srgbClr val="000000"/>
                </a:solidFill>
                <a:latin typeface="Calibri"/>
              </a:rPr>
              <a:t>“</a:t>
            </a:r>
            <a:endParaRPr lang="de-DE" sz="1200" strike="noStrike" spc="-1"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64956763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Referenzen</a:t>
            </a:r>
            <a:endParaRPr lang="en-US" sz="4800" b="0" strike="noStrike" spc="-1" dirty="0">
              <a:solidFill>
                <a:srgbClr val="000000"/>
              </a:solidFill>
              <a:latin typeface="Calibri"/>
            </a:endParaRP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49</a:t>
            </a:fld>
            <a:endParaRPr lang="de-DE" sz="1050" b="0" strike="noStrike" spc="-1">
              <a:latin typeface="Times New Roman"/>
            </a:endParaRPr>
          </a:p>
        </p:txBody>
      </p:sp>
      <p:sp>
        <p:nvSpPr>
          <p:cNvPr id="288" name="CustomShape 3"/>
          <p:cNvSpPr/>
          <p:nvPr/>
        </p:nvSpPr>
        <p:spPr>
          <a:xfrm>
            <a:off x="828360" y="1884960"/>
            <a:ext cx="3996456" cy="452286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strike="noStrike" spc="-1" dirty="0">
                <a:solidFill>
                  <a:srgbClr val="000000"/>
                </a:solidFill>
                <a:latin typeface="Calibri" panose="020F0502020204030204" pitchFamily="34" charset="0"/>
                <a:cs typeface="Calibri" panose="020F0502020204030204" pitchFamily="34" charset="0"/>
              </a:rPr>
              <a:t>Abb.15	Ausschnitt aus Subsystem „</a:t>
            </a:r>
            <a:r>
              <a:rPr lang="de-DE" sz="1200" strike="noStrike" spc="-1" dirty="0" err="1">
                <a:solidFill>
                  <a:srgbClr val="000000"/>
                </a:solidFill>
                <a:latin typeface="Calibri" panose="020F0502020204030204" pitchFamily="34" charset="0"/>
                <a:cs typeface="Calibri" panose="020F0502020204030204" pitchFamily="34" charset="0"/>
              </a:rPr>
              <a:t>Premises</a:t>
            </a:r>
            <a:r>
              <a:rPr lang="de-DE" sz="1200" strike="noStrike" spc="-1" dirty="0">
                <a:solidFill>
                  <a:srgbClr val="000000"/>
                </a:solidFill>
                <a:latin typeface="Calibri" panose="020F0502020204030204" pitchFamily="34" charset="0"/>
                <a:cs typeface="Calibri" panose="020F0502020204030204" pitchFamily="34" charset="0"/>
              </a:rPr>
              <a:t>“</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Abb.16	Visualisierung des Firmengeländes</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Abb.17	Aktivitätsdiagramm „</a:t>
            </a:r>
            <a:r>
              <a:rPr lang="de-DE" sz="1200" spc="-1" dirty="0">
                <a:solidFill>
                  <a:srgbClr val="000000"/>
                </a:solidFill>
                <a:latin typeface="Calibri" panose="020F0502020204030204" pitchFamily="34" charset="0"/>
                <a:cs typeface="Calibri" panose="020F0502020204030204" pitchFamily="34" charset="0"/>
                <a:hlinkClick r:id="rId3" action="ppaction://hlinkfile"/>
              </a:rPr>
              <a:t>Signalverfolgung</a:t>
            </a:r>
            <a:r>
              <a:rPr lang="de-DE" sz="1200" spc="-1" dirty="0">
                <a:solidFill>
                  <a:srgbClr val="000000"/>
                </a:solidFill>
                <a:latin typeface="Calibri" panose="020F0502020204030204" pitchFamily="34" charset="0"/>
                <a:cs typeface="Calibri" panose="020F0502020204030204" pitchFamily="34" charset="0"/>
              </a:rPr>
              <a:t>“</a:t>
            </a:r>
          </a:p>
          <a:p>
            <a:pPr>
              <a:lnSpc>
                <a:spcPct val="100000"/>
              </a:lnSpc>
            </a:pPr>
            <a:endParaRPr lang="de-DE" sz="1200" strike="noStrike"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Abb.18</a:t>
            </a:r>
            <a:r>
              <a:rPr lang="de-DE" sz="1200" spc="-1" dirty="0">
                <a:solidFill>
                  <a:srgbClr val="000000"/>
                </a:solidFill>
                <a:latin typeface="Calibri" panose="020F0502020204030204" pitchFamily="34" charset="0"/>
                <a:cs typeface="Calibri" panose="020F0502020204030204" pitchFamily="34" charset="0"/>
              </a:rPr>
              <a:t> 	Aktivitätsdiagramm „</a:t>
            </a:r>
            <a:r>
              <a:rPr lang="de-DE" sz="1200" spc="-1" dirty="0" err="1">
                <a:solidFill>
                  <a:srgbClr val="000000"/>
                </a:solidFill>
                <a:latin typeface="Calibri" panose="020F0502020204030204" pitchFamily="34" charset="0"/>
                <a:cs typeface="Calibri" panose="020F0502020204030204" pitchFamily="34" charset="0"/>
                <a:hlinkClick r:id="rId4" action="ppaction://hlinkfile"/>
              </a:rPr>
              <a:t>Locomotion</a:t>
            </a:r>
            <a:r>
              <a:rPr lang="de-DE" sz="1200" spc="-1" dirty="0">
                <a:solidFill>
                  <a:srgbClr val="000000"/>
                </a:solidFill>
                <a:latin typeface="Calibri" panose="020F0502020204030204" pitchFamily="34" charset="0"/>
                <a:cs typeface="Calibri" panose="020F0502020204030204" pitchFamily="34" charset="0"/>
              </a:rPr>
              <a:t>“ </a:t>
            </a:r>
          </a:p>
          <a:p>
            <a:endParaRPr lang="de-DE" sz="1200" spc="-1" dirty="0">
              <a:solidFill>
                <a:srgbClr val="000000"/>
              </a:solidFill>
              <a:latin typeface="Calibri" panose="020F0502020204030204" pitchFamily="34" charset="0"/>
              <a:cs typeface="Calibri" panose="020F0502020204030204" pitchFamily="34" charset="0"/>
            </a:endParaRPr>
          </a:p>
          <a:p>
            <a:endParaRPr lang="de-DE" sz="1200" spc="-1" dirty="0">
              <a:solidFill>
                <a:srgbClr val="000000"/>
              </a:solidFill>
              <a:latin typeface="Calibri" panose="020F0502020204030204" pitchFamily="34" charset="0"/>
              <a:cs typeface="Calibri" panose="020F0502020204030204" pitchFamily="34" charset="0"/>
            </a:endParaRP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20: Darstellung des beweglichen Greifers (NFR3.1) [1]</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Abb.21</a:t>
            </a:r>
            <a:r>
              <a:rPr lang="de-DE" sz="1200" spc="-1" dirty="0">
                <a:latin typeface="Calibri" panose="020F0502020204030204" pitchFamily="34" charset="0"/>
                <a:cs typeface="Calibri" panose="020F0502020204030204" pitchFamily="34" charset="0"/>
              </a:rPr>
              <a:t>: Implementierung von Greifer und Greifarm</a:t>
            </a:r>
            <a:endParaRPr lang="de-DE" sz="1200"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22: Darstellung Behälter (FR4 + NFR5)</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Abb.23</a:t>
            </a:r>
            <a:r>
              <a:rPr lang="de-DE" sz="1200" spc="-1" dirty="0">
                <a:latin typeface="Calibri" panose="020F0502020204030204" pitchFamily="34" charset="0"/>
                <a:cs typeface="Calibri" panose="020F0502020204030204" pitchFamily="34" charset="0"/>
              </a:rPr>
              <a:t>: Implementierung von verschließbaren Behälter (FR4)</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24: Darstellung Peripherie Schnittstelle (NFR8)</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25: Implementierung Peripherie (NFR8)</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26: Aktivitätsdiagramm „</a:t>
            </a:r>
            <a:r>
              <a:rPr lang="de-DE" sz="1200" spc="-1" dirty="0" err="1">
                <a:latin typeface="Calibri" panose="020F0502020204030204" pitchFamily="34" charset="0"/>
                <a:cs typeface="Calibri" panose="020F0502020204030204" pitchFamily="34" charset="0"/>
              </a:rPr>
              <a:t>Obstacle</a:t>
            </a:r>
            <a:r>
              <a:rPr lang="de-DE" sz="1200" spc="-1" dirty="0">
                <a:latin typeface="Calibri" panose="020F0502020204030204" pitchFamily="34" charset="0"/>
                <a:cs typeface="Calibri" panose="020F0502020204030204" pitchFamily="34" charset="0"/>
              </a:rPr>
              <a:t> </a:t>
            </a:r>
            <a:r>
              <a:rPr lang="de-DE" sz="1200" spc="-1" dirty="0" err="1">
                <a:latin typeface="Calibri" panose="020F0502020204030204" pitchFamily="34" charset="0"/>
                <a:cs typeface="Calibri" panose="020F0502020204030204" pitchFamily="34" charset="0"/>
              </a:rPr>
              <a:t>detection</a:t>
            </a:r>
            <a:r>
              <a:rPr lang="de-DE" sz="1200" spc="-1" dirty="0">
                <a:latin typeface="Calibri" panose="020F0502020204030204" pitchFamily="34" charset="0"/>
                <a:cs typeface="Calibri" panose="020F0502020204030204" pitchFamily="34" charset="0"/>
              </a:rPr>
              <a:t>“</a:t>
            </a:r>
            <a:endParaRPr lang="de-DE" sz="1200"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338017987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5">
            <a:extLst>
              <a:ext uri="{FF2B5EF4-FFF2-40B4-BE49-F238E27FC236}">
                <a16:creationId xmlns:a16="http://schemas.microsoft.com/office/drawing/2014/main" id="{F62A56A4-2F60-4D98-A5E2-E24A9EEE2332}"/>
              </a:ext>
            </a:extLst>
          </p:cNvPr>
          <p:cNvSpPr/>
          <p:nvPr/>
        </p:nvSpPr>
        <p:spPr bwMode="auto">
          <a:xfrm>
            <a:off x="822960" y="1884703"/>
            <a:ext cx="5943493" cy="343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5</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040" lvl="1" indent="-285480">
              <a:buClr>
                <a:srgbClr val="808080"/>
              </a:buClr>
              <a:buFont typeface="Wingdings"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Referenzen + Literatur</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91528891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Referenzen</a:t>
            </a:r>
            <a:endParaRPr lang="en-US" sz="4800" b="0" strike="noStrike" spc="-1" dirty="0">
              <a:solidFill>
                <a:srgbClr val="000000"/>
              </a:solidFill>
              <a:latin typeface="Calibri"/>
            </a:endParaRP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50</a:t>
            </a:fld>
            <a:endParaRPr lang="de-DE" sz="1050" b="0" strike="noStrike" spc="-1">
              <a:latin typeface="Times New Roman"/>
            </a:endParaRPr>
          </a:p>
        </p:txBody>
      </p:sp>
      <p:sp>
        <p:nvSpPr>
          <p:cNvPr id="288" name="CustomShape 3"/>
          <p:cNvSpPr/>
          <p:nvPr/>
        </p:nvSpPr>
        <p:spPr>
          <a:xfrm>
            <a:off x="828360" y="1884960"/>
            <a:ext cx="3109932"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r>
              <a:rPr lang="de-DE" sz="1200" strike="noStrike" spc="-1" dirty="0">
                <a:latin typeface="Calibri" panose="020F0502020204030204" pitchFamily="34" charset="0"/>
                <a:cs typeface="Calibri" panose="020F0502020204030204" pitchFamily="34" charset="0"/>
              </a:rPr>
              <a:t>Abb.27</a:t>
            </a:r>
            <a:r>
              <a:rPr lang="de-DE" sz="1200" spc="-1" dirty="0">
                <a:latin typeface="Calibri" panose="020F0502020204030204" pitchFamily="34" charset="0"/>
                <a:cs typeface="Calibri" panose="020F0502020204030204" pitchFamily="34" charset="0"/>
              </a:rPr>
              <a:t>: Aktivitätsdiagramm „</a:t>
            </a:r>
            <a:r>
              <a:rPr lang="de-DE" sz="1200" spc="-1" dirty="0">
                <a:latin typeface="Calibri" panose="020F0502020204030204" pitchFamily="34" charset="0"/>
                <a:cs typeface="Calibri" panose="020F0502020204030204" pitchFamily="34" charset="0"/>
                <a:hlinkClick r:id="rId3" action="ppaction://hlinkfile"/>
              </a:rPr>
              <a:t>Rescue </a:t>
            </a:r>
            <a:r>
              <a:rPr lang="de-DE" sz="1200" spc="-1" dirty="0" err="1">
                <a:latin typeface="Calibri" panose="020F0502020204030204" pitchFamily="34" charset="0"/>
                <a:cs typeface="Calibri" panose="020F0502020204030204" pitchFamily="34" charset="0"/>
                <a:hlinkClick r:id="rId3" action="ppaction://hlinkfile"/>
              </a:rPr>
              <a:t>obstacle</a:t>
            </a:r>
            <a:r>
              <a:rPr lang="de-DE" sz="1200" spc="-1" dirty="0">
                <a:latin typeface="Calibri" panose="020F0502020204030204" pitchFamily="34" charset="0"/>
                <a:cs typeface="Calibri" panose="020F0502020204030204" pitchFamily="34" charset="0"/>
              </a:rPr>
              <a:t>“ </a:t>
            </a:r>
            <a:endParaRPr lang="de-DE" sz="1200"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338683602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Literatur</a:t>
            </a:r>
            <a:endParaRPr lang="en-US" sz="4800" b="0" strike="noStrike" spc="-1" dirty="0">
              <a:solidFill>
                <a:srgbClr val="000000"/>
              </a:solidFill>
              <a:latin typeface="Calibri"/>
            </a:endParaRPr>
          </a:p>
        </p:txBody>
      </p:sp>
      <p:sp>
        <p:nvSpPr>
          <p:cNvPr id="291"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A676F3C4-6D58-431A-97AD-C68B2E3DFAB3}" type="slidenum">
              <a:rPr lang="de-DE" sz="1050" b="0" strike="noStrike" spc="-1">
                <a:solidFill>
                  <a:srgbClr val="FFFFFF"/>
                </a:solidFill>
                <a:latin typeface="Calibri"/>
              </a:rPr>
              <a:t>51</a:t>
            </a:fld>
            <a:endParaRPr lang="de-DE" sz="1050" b="0" strike="noStrike" spc="-1">
              <a:latin typeface="Times New Roman"/>
            </a:endParaRPr>
          </a:p>
        </p:txBody>
      </p:sp>
      <p:sp>
        <p:nvSpPr>
          <p:cNvPr id="292" name="CustomShape 3"/>
          <p:cNvSpPr/>
          <p:nvPr/>
        </p:nvSpPr>
        <p:spPr>
          <a:xfrm>
            <a:off x="822960" y="1884960"/>
            <a:ext cx="7585920" cy="455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200" b="0" strike="noStrike" spc="-1">
                <a:solidFill>
                  <a:srgbClr val="000000"/>
                </a:solidFill>
                <a:latin typeface="Calibri Light"/>
              </a:rPr>
              <a:t>[1] </a:t>
            </a:r>
            <a:endParaRPr lang="de-DE" sz="1200" b="0" strike="noStrike" spc="-1">
              <a:latin typeface="Arial"/>
            </a:endParaRPr>
          </a:p>
          <a:p>
            <a:pPr>
              <a:lnSpc>
                <a:spcPct val="100000"/>
              </a:lnSpc>
            </a:pPr>
            <a:r>
              <a:rPr lang="de-DE" sz="1200" b="0" strike="noStrike" spc="-1">
                <a:solidFill>
                  <a:srgbClr val="000000"/>
                </a:solidFill>
                <a:latin typeface="Calibri Light"/>
              </a:rPr>
              <a:t>…</a:t>
            </a:r>
            <a:endParaRPr lang="de-DE" sz="1200" b="0" strike="noStrike" spc="-1">
              <a:latin typeface="Arial"/>
            </a:endParaRPr>
          </a:p>
        </p:txBody>
      </p:sp>
      <p:sp>
        <p:nvSpPr>
          <p:cNvPr id="293"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06A8C44-524F-41D3-9000-7B7FB14EE3AE}"/>
              </a:ext>
            </a:extLst>
          </p:cNvPr>
          <p:cNvSpPr>
            <a:spLocks noGrp="1"/>
          </p:cNvSpPr>
          <p:nvPr>
            <p:ph type="title"/>
          </p:nvPr>
        </p:nvSpPr>
        <p:spPr>
          <a:xfrm>
            <a:off x="822960" y="707081"/>
            <a:ext cx="7543440" cy="609398"/>
          </a:xfrm>
        </p:spPr>
        <p:txBody>
          <a:bodyPr/>
          <a:lstStyle/>
          <a:p>
            <a:r>
              <a:rPr lang="de-DE" dirty="0" err="1"/>
              <a:t>BackUp</a:t>
            </a:r>
            <a:endParaRPr lang="de-DE" dirty="0"/>
          </a:p>
        </p:txBody>
      </p:sp>
    </p:spTree>
    <p:extLst>
      <p:ext uri="{BB962C8B-B14F-4D97-AF65-F5344CB8AC3E}">
        <p14:creationId xmlns:p14="http://schemas.microsoft.com/office/powerpoint/2010/main" val="42075523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Objekterkennung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53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3" name="Grafik 5">
            <a:extLst>
              <a:ext uri="{FF2B5EF4-FFF2-40B4-BE49-F238E27FC236}">
                <a16:creationId xmlns:a16="http://schemas.microsoft.com/office/drawing/2014/main" id="{9F545A00-2948-49AF-8676-2F470769E1AF}"/>
              </a:ext>
            </a:extLst>
          </p:cNvPr>
          <p:cNvPicPr/>
          <p:nvPr/>
        </p:nvPicPr>
        <p:blipFill rotWithShape="1">
          <a:blip r:embed="rId3"/>
          <a:srcRect b="88960"/>
          <a:stretch/>
        </p:blipFill>
        <p:spPr>
          <a:xfrm>
            <a:off x="894080" y="1864153"/>
            <a:ext cx="6345624" cy="452327"/>
          </a:xfrm>
          <a:prstGeom prst="rect">
            <a:avLst/>
          </a:prstGeom>
          <a:ln>
            <a:noFill/>
          </a:ln>
        </p:spPr>
      </p:pic>
      <p:pic>
        <p:nvPicPr>
          <p:cNvPr id="2" name="Grafik 5">
            <a:extLst>
              <a:ext uri="{FF2B5EF4-FFF2-40B4-BE49-F238E27FC236}">
                <a16:creationId xmlns:a16="http://schemas.microsoft.com/office/drawing/2014/main" id="{7D7D9534-86F5-49DC-8D46-D98509C2E4AC}"/>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4" name="Grafik 5">
            <a:extLst>
              <a:ext uri="{FF2B5EF4-FFF2-40B4-BE49-F238E27FC236}">
                <a16:creationId xmlns:a16="http://schemas.microsoft.com/office/drawing/2014/main" id="{B5580E25-76B3-4848-AD59-57CDD212DE4D}"/>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5" name="Grafik 5">
            <a:extLst>
              <a:ext uri="{FF2B5EF4-FFF2-40B4-BE49-F238E27FC236}">
                <a16:creationId xmlns:a16="http://schemas.microsoft.com/office/drawing/2014/main" id="{E5410E54-A39F-4727-BB42-E71FDEDA2EA0}"/>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6" name="Picture 2">
            <a:extLst>
              <a:ext uri="{FF2B5EF4-FFF2-40B4-BE49-F238E27FC236}">
                <a16:creationId xmlns:a16="http://schemas.microsoft.com/office/drawing/2014/main" id="{26FCA81B-E8E0-4DF5-9C93-3E84262BD617}"/>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894080" y="436248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8" name="Grafik 7">
            <a:extLst>
              <a:ext uri="{FF2B5EF4-FFF2-40B4-BE49-F238E27FC236}">
                <a16:creationId xmlns:a16="http://schemas.microsoft.com/office/drawing/2014/main" id="{6D767963-626F-44DC-AF29-FB85AEE4BC3D}"/>
              </a:ext>
            </a:extLst>
          </p:cNvPr>
          <p:cNvPicPr>
            <a:picLocks noChangeAspect="1"/>
          </p:cNvPicPr>
          <p:nvPr/>
        </p:nvPicPr>
        <p:blipFill rotWithShape="1">
          <a:blip r:embed="rId5">
            <a:extLst>
              <a:ext uri="{28A0092B-C50C-407E-A947-70E740481C1C}">
                <a14:useLocalDpi xmlns:a14="http://schemas.microsoft.com/office/drawing/2010/main" val="0"/>
              </a:ext>
            </a:extLst>
          </a:blip>
          <a:srcRect l="46862" t="36250" r="45109" b="47123"/>
          <a:stretch/>
        </p:blipFill>
        <p:spPr>
          <a:xfrm>
            <a:off x="3988047" y="4640665"/>
            <a:ext cx="1167905" cy="1120030"/>
          </a:xfrm>
          <a:prstGeom prst="rect">
            <a:avLst/>
          </a:prstGeom>
          <a:ln>
            <a:noFill/>
          </a:ln>
          <a:effectLst>
            <a:outerShdw blurRad="292100" dist="139498" dir="2700000" algn="tl" rotWithShape="0">
              <a:srgbClr val="333333">
                <a:alpha val="65000"/>
              </a:srgbClr>
            </a:outerShdw>
          </a:effectLst>
        </p:spPr>
      </p:pic>
      <p:pic>
        <p:nvPicPr>
          <p:cNvPr id="10" name="Grafik 9">
            <a:extLst>
              <a:ext uri="{FF2B5EF4-FFF2-40B4-BE49-F238E27FC236}">
                <a16:creationId xmlns:a16="http://schemas.microsoft.com/office/drawing/2014/main" id="{D0EC3B66-72EC-4C17-A112-70471B4BA476}"/>
              </a:ext>
            </a:extLst>
          </p:cNvPr>
          <p:cNvPicPr>
            <a:picLocks noChangeAspect="1"/>
          </p:cNvPicPr>
          <p:nvPr/>
        </p:nvPicPr>
        <p:blipFill rotWithShape="1">
          <a:blip r:embed="rId5">
            <a:extLst>
              <a:ext uri="{28A0092B-C50C-407E-A947-70E740481C1C}">
                <a14:useLocalDpi xmlns:a14="http://schemas.microsoft.com/office/drawing/2010/main" val="0"/>
              </a:ext>
            </a:extLst>
          </a:blip>
          <a:srcRect l="39826" r="15161" b="53143"/>
          <a:stretch/>
        </p:blipFill>
        <p:spPr>
          <a:xfrm>
            <a:off x="5609601" y="4541521"/>
            <a:ext cx="2799279" cy="1349187"/>
          </a:xfrm>
          <a:prstGeom prst="rect">
            <a:avLst/>
          </a:prstGeom>
          <a:ln>
            <a:noFill/>
          </a:ln>
          <a:effectLst>
            <a:outerShdw blurRad="292100" dist="139498" dir="2700000" algn="tl" rotWithShape="0">
              <a:srgbClr val="333333">
                <a:alpha val="65000"/>
              </a:srgbClr>
            </a:outerShdw>
          </a:effectLst>
        </p:spPr>
      </p:pic>
    </p:spTree>
    <p:extLst>
      <p:ext uri="{BB962C8B-B14F-4D97-AF65-F5344CB8AC3E}">
        <p14:creationId xmlns:p14="http://schemas.microsoft.com/office/powerpoint/2010/main" val="17236660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Objekterkennung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54</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6" name="Grafik 5">
            <a:extLst>
              <a:ext uri="{FF2B5EF4-FFF2-40B4-BE49-F238E27FC236}">
                <a16:creationId xmlns:a16="http://schemas.microsoft.com/office/drawing/2014/main" id="{20849676-09EC-4387-BA32-7AAA3EFEA0AC}"/>
              </a:ext>
            </a:extLst>
          </p:cNvPr>
          <p:cNvPicPr/>
          <p:nvPr/>
        </p:nvPicPr>
        <p:blipFill>
          <a:blip r:embed="rId3"/>
          <a:stretch/>
        </p:blipFill>
        <p:spPr>
          <a:xfrm>
            <a:off x="885600" y="1875453"/>
            <a:ext cx="6345624" cy="4097307"/>
          </a:xfrm>
          <a:prstGeom prst="rect">
            <a:avLst/>
          </a:prstGeom>
          <a:ln>
            <a:noFill/>
          </a:ln>
        </p:spPr>
      </p:pic>
      <p:sp>
        <p:nvSpPr>
          <p:cNvPr id="7" name="Rechteck 6">
            <a:extLst>
              <a:ext uri="{FF2B5EF4-FFF2-40B4-BE49-F238E27FC236}">
                <a16:creationId xmlns:a16="http://schemas.microsoft.com/office/drawing/2014/main" id="{285921CC-6222-4E02-8230-C4D45BAE4910}"/>
              </a:ext>
            </a:extLst>
          </p:cNvPr>
          <p:cNvSpPr/>
          <p:nvPr/>
        </p:nvSpPr>
        <p:spPr>
          <a:xfrm>
            <a:off x="905920" y="3515360"/>
            <a:ext cx="6304984" cy="1290320"/>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8" name="Rechteck 7">
            <a:extLst>
              <a:ext uri="{FF2B5EF4-FFF2-40B4-BE49-F238E27FC236}">
                <a16:creationId xmlns:a16="http://schemas.microsoft.com/office/drawing/2014/main" id="{7F0E76B1-87D6-4378-9B4B-4607DC3CB310}"/>
              </a:ext>
            </a:extLst>
          </p:cNvPr>
          <p:cNvSpPr/>
          <p:nvPr/>
        </p:nvSpPr>
        <p:spPr>
          <a:xfrm>
            <a:off x="2379120" y="5392500"/>
            <a:ext cx="4831784" cy="540000"/>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Tree>
    <p:extLst>
      <p:ext uri="{BB962C8B-B14F-4D97-AF65-F5344CB8AC3E}">
        <p14:creationId xmlns:p14="http://schemas.microsoft.com/office/powerpoint/2010/main" val="5520657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Autofit/>
          </a:bodyPr>
          <a:lstStyle>
            <a:defPPr>
              <a:defRPr lang="de-DE"/>
            </a:defPPr>
            <a:lvl1pPr>
              <a:lnSpc>
                <a:spcPct val="85000"/>
              </a:lnSpc>
              <a:defRPr sz="4800" b="1" strike="noStrike" spc="-52">
                <a:solidFill>
                  <a:srgbClr val="404040"/>
                </a:solidFill>
                <a:latin typeface="Calibri Light"/>
              </a:defRPr>
            </a:lvl1pPr>
          </a:lstStyle>
          <a:p>
            <a:r>
              <a:rPr lang="en-US" dirty="0" err="1"/>
              <a:t>Implementierung</a:t>
            </a:r>
            <a:endParaRPr lang="en-US" dirty="0"/>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55</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756228"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Abb.11: Paper Prototype</a:t>
            </a:r>
            <a:endParaRPr lang="de-DE" sz="1200" b="0" strike="noStrike" spc="-1" dirty="0">
              <a:latin typeface="Arial"/>
            </a:endParaRPr>
          </a:p>
        </p:txBody>
      </p:sp>
      <p:sp>
        <p:nvSpPr>
          <p:cNvPr id="2" name="Textfeld 1">
            <a:extLst>
              <a:ext uri="{FF2B5EF4-FFF2-40B4-BE49-F238E27FC236}">
                <a16:creationId xmlns:a16="http://schemas.microsoft.com/office/drawing/2014/main" id="{F7EBCCA4-7C69-42B1-991D-FF1BD2118F95}"/>
              </a:ext>
            </a:extLst>
          </p:cNvPr>
          <p:cNvSpPr txBox="1"/>
          <p:nvPr/>
        </p:nvSpPr>
        <p:spPr>
          <a:xfrm rot="19972583">
            <a:off x="9612563" y="1809175"/>
            <a:ext cx="2929007" cy="369332"/>
          </a:xfrm>
          <a:prstGeom prst="rect">
            <a:avLst/>
          </a:prstGeom>
          <a:noFill/>
        </p:spPr>
        <p:txBody>
          <a:bodyPr wrap="none" rtlCol="0">
            <a:spAutoFit/>
          </a:bodyPr>
          <a:lstStyle/>
          <a:p>
            <a:r>
              <a:rPr lang="de-DE" b="1" dirty="0">
                <a:solidFill>
                  <a:srgbClr val="FF0000"/>
                </a:solidFill>
              </a:rPr>
              <a:t>Renderings austauschen</a:t>
            </a:r>
          </a:p>
        </p:txBody>
      </p:sp>
      <p:sp>
        <p:nvSpPr>
          <p:cNvPr id="3" name="Textfeld 2">
            <a:extLst>
              <a:ext uri="{FF2B5EF4-FFF2-40B4-BE49-F238E27FC236}">
                <a16:creationId xmlns:a16="http://schemas.microsoft.com/office/drawing/2014/main" id="{60E6E404-5CF5-452F-9FB2-5267D5674247}"/>
              </a:ext>
            </a:extLst>
          </p:cNvPr>
          <p:cNvSpPr txBox="1"/>
          <p:nvPr/>
        </p:nvSpPr>
        <p:spPr>
          <a:xfrm>
            <a:off x="9689430" y="3097260"/>
            <a:ext cx="3784754" cy="784830"/>
          </a:xfrm>
          <a:prstGeom prst="rect">
            <a:avLst/>
          </a:prstGeom>
          <a:noFill/>
        </p:spPr>
        <p:txBody>
          <a:bodyPr wrap="none" rtlCol="0">
            <a:spAutoFit/>
          </a:bodyPr>
          <a:lstStyle/>
          <a:p>
            <a:pPr marL="285750" indent="-285750">
              <a:buFontTx/>
              <a:buChar char="-"/>
            </a:pPr>
            <a:r>
              <a:rPr lang="de-DE" sz="1500" b="1" dirty="0">
                <a:solidFill>
                  <a:srgbClr val="FF0000"/>
                </a:solidFill>
              </a:rPr>
              <a:t>Iso-Ansicht vorn </a:t>
            </a:r>
          </a:p>
          <a:p>
            <a:pPr marL="285750" indent="-285750">
              <a:buFontTx/>
              <a:buChar char="-"/>
            </a:pPr>
            <a:r>
              <a:rPr lang="de-DE" sz="1500" b="1" dirty="0">
                <a:solidFill>
                  <a:srgbClr val="FF0000"/>
                </a:solidFill>
              </a:rPr>
              <a:t>Iso-Ansicht hinten</a:t>
            </a:r>
          </a:p>
          <a:p>
            <a:pPr marL="285750" indent="-285750">
              <a:buFontTx/>
              <a:buChar char="-"/>
            </a:pPr>
            <a:r>
              <a:rPr lang="de-DE" sz="1500" b="1" dirty="0">
                <a:solidFill>
                  <a:srgbClr val="FF0000"/>
                </a:solidFill>
              </a:rPr>
              <a:t>Explosionsansicht (Bild / Video / </a:t>
            </a:r>
            <a:r>
              <a:rPr lang="de-DE" sz="1500" b="1" dirty="0" err="1">
                <a:solidFill>
                  <a:srgbClr val="FF0000"/>
                </a:solidFill>
              </a:rPr>
              <a:t>gif</a:t>
            </a:r>
            <a:r>
              <a:rPr lang="de-DE" sz="1500" b="1" dirty="0">
                <a:solidFill>
                  <a:srgbClr val="FF0000"/>
                </a:solidFill>
              </a:rPr>
              <a:t>)</a:t>
            </a:r>
          </a:p>
        </p:txBody>
      </p:sp>
      <p:pic>
        <p:nvPicPr>
          <p:cNvPr id="5" name="Grafik 4">
            <a:extLst>
              <a:ext uri="{FF2B5EF4-FFF2-40B4-BE49-F238E27FC236}">
                <a16:creationId xmlns:a16="http://schemas.microsoft.com/office/drawing/2014/main" id="{88871143-D784-412C-9893-8FC584B05D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0211" y="2501453"/>
            <a:ext cx="6218706" cy="2879391"/>
          </a:xfrm>
          <a:prstGeom prst="rect">
            <a:avLst/>
          </a:prstGeom>
          <a:ln>
            <a:noFill/>
          </a:ln>
          <a:effectLst>
            <a:outerShdw blurRad="292100" dist="139498" dir="2700000" algn="tl" rotWithShape="0">
              <a:srgbClr val="333333">
                <a:alpha val="65000"/>
              </a:srgbClr>
            </a:outerShdw>
          </a:effectLst>
        </p:spPr>
      </p:pic>
    </p:spTree>
    <p:extLst>
      <p:ext uri="{BB962C8B-B14F-4D97-AF65-F5344CB8AC3E}">
        <p14:creationId xmlns:p14="http://schemas.microsoft.com/office/powerpoint/2010/main" val="251424772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Grafik 30">
            <a:extLst>
              <a:ext uri="{FF2B5EF4-FFF2-40B4-BE49-F238E27FC236}">
                <a16:creationId xmlns:a16="http://schemas.microsoft.com/office/drawing/2014/main" id="{8AB5580B-E7C7-45B0-8006-CC4FA506EF1C}"/>
              </a:ext>
            </a:extLst>
          </p:cNvPr>
          <p:cNvPicPr>
            <a:picLocks noChangeAspect="1"/>
          </p:cNvPicPr>
          <p:nvPr/>
        </p:nvPicPr>
        <p:blipFill rotWithShape="1">
          <a:blip r:embed="rId3">
            <a:extLst>
              <a:ext uri="{28A0092B-C50C-407E-A947-70E740481C1C}">
                <a14:useLocalDpi xmlns:a14="http://schemas.microsoft.com/office/drawing/2010/main" val="0"/>
              </a:ext>
            </a:extLst>
          </a:blip>
          <a:srcRect l="39826" r="15161" b="53143"/>
          <a:stretch/>
        </p:blipFill>
        <p:spPr>
          <a:xfrm>
            <a:off x="5026847" y="4238417"/>
            <a:ext cx="3570265" cy="1720784"/>
          </a:xfrm>
          <a:prstGeom prst="rect">
            <a:avLst/>
          </a:prstGeom>
          <a:ln>
            <a:noFill/>
          </a:ln>
          <a:effectLst>
            <a:outerShdw blurRad="292100" dist="139498" dir="2700000" algn="tl" rotWithShape="0">
              <a:srgbClr val="333333">
                <a:alpha val="65000"/>
              </a:srgbClr>
            </a:outerShdw>
          </a:effectLst>
        </p:spPr>
      </p:pic>
      <p:pic>
        <p:nvPicPr>
          <p:cNvPr id="29" name="Grafik 28">
            <a:extLst>
              <a:ext uri="{FF2B5EF4-FFF2-40B4-BE49-F238E27FC236}">
                <a16:creationId xmlns:a16="http://schemas.microsoft.com/office/drawing/2014/main" id="{3DC02C02-0B04-45F2-935E-2D687388DE7D}"/>
              </a:ext>
            </a:extLst>
          </p:cNvPr>
          <p:cNvPicPr>
            <a:picLocks noChangeAspect="1"/>
          </p:cNvPicPr>
          <p:nvPr/>
        </p:nvPicPr>
        <p:blipFill rotWithShape="1">
          <a:blip r:embed="rId3">
            <a:extLst>
              <a:ext uri="{28A0092B-C50C-407E-A947-70E740481C1C}">
                <a14:useLocalDpi xmlns:a14="http://schemas.microsoft.com/office/drawing/2010/main" val="0"/>
              </a:ext>
            </a:extLst>
          </a:blip>
          <a:srcRect l="46862" t="36250" r="45109" b="47123"/>
          <a:stretch/>
        </p:blipFill>
        <p:spPr>
          <a:xfrm>
            <a:off x="3162787" y="4305403"/>
            <a:ext cx="1724489" cy="1653798"/>
          </a:xfrm>
          <a:prstGeom prst="rect">
            <a:avLst/>
          </a:prstGeom>
          <a:ln>
            <a:noFill/>
          </a:ln>
          <a:effectLst>
            <a:outerShdw blurRad="292100" dist="139498" dir="2700000" algn="tl" rotWithShape="0">
              <a:srgbClr val="333333">
                <a:alpha val="65000"/>
              </a:srgbClr>
            </a:outerShdw>
          </a:effectLst>
        </p:spPr>
      </p:pic>
      <p:pic>
        <p:nvPicPr>
          <p:cNvPr id="27" name="Picture 2">
            <a:extLst>
              <a:ext uri="{FF2B5EF4-FFF2-40B4-BE49-F238E27FC236}">
                <a16:creationId xmlns:a16="http://schemas.microsoft.com/office/drawing/2014/main" id="{0A8493EE-E3BE-4913-BE0C-DE4495D9707E}"/>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370801" y="4282801"/>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56</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9" name="Textfeld 8">
            <a:extLst>
              <a:ext uri="{FF2B5EF4-FFF2-40B4-BE49-F238E27FC236}">
                <a16:creationId xmlns:a16="http://schemas.microsoft.com/office/drawing/2014/main" id="{7565330B-3DC0-4225-84DD-60325D430BCC}"/>
              </a:ext>
            </a:extLst>
          </p:cNvPr>
          <p:cNvSpPr txBox="1"/>
          <p:nvPr/>
        </p:nvSpPr>
        <p:spPr>
          <a:xfrm>
            <a:off x="7119688" y="2230276"/>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11" name="Textfeld 10">
            <a:extLst>
              <a:ext uri="{FF2B5EF4-FFF2-40B4-BE49-F238E27FC236}">
                <a16:creationId xmlns:a16="http://schemas.microsoft.com/office/drawing/2014/main" id="{E91C4A3B-07CD-4735-94C7-30F4C65CAAEB}"/>
              </a:ext>
            </a:extLst>
          </p:cNvPr>
          <p:cNvSpPr txBox="1"/>
          <p:nvPr/>
        </p:nvSpPr>
        <p:spPr>
          <a:xfrm>
            <a:off x="7119688" y="2516538"/>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13" name="Textfeld 12">
            <a:extLst>
              <a:ext uri="{FF2B5EF4-FFF2-40B4-BE49-F238E27FC236}">
                <a16:creationId xmlns:a16="http://schemas.microsoft.com/office/drawing/2014/main" id="{DAC9C0BE-F084-4FD0-83F8-BDC49CAFF9AE}"/>
              </a:ext>
            </a:extLst>
          </p:cNvPr>
          <p:cNvSpPr txBox="1"/>
          <p:nvPr/>
        </p:nvSpPr>
        <p:spPr>
          <a:xfrm>
            <a:off x="7119688" y="284841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15" name="Textfeld 14">
            <a:extLst>
              <a:ext uri="{FF2B5EF4-FFF2-40B4-BE49-F238E27FC236}">
                <a16:creationId xmlns:a16="http://schemas.microsoft.com/office/drawing/2014/main" id="{DB271409-201E-4699-9AEB-0E1D3365CE85}"/>
              </a:ext>
            </a:extLst>
          </p:cNvPr>
          <p:cNvSpPr txBox="1"/>
          <p:nvPr/>
        </p:nvSpPr>
        <p:spPr>
          <a:xfrm>
            <a:off x="7119688" y="3152656"/>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5"/>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5"/>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5"/>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5"/>
          <a:srcRect t="79899" r="85430" b="11200"/>
          <a:stretch/>
        </p:blipFill>
        <p:spPr>
          <a:xfrm>
            <a:off x="894080" y="3627120"/>
            <a:ext cx="924560" cy="364680"/>
          </a:xfrm>
          <a:prstGeom prst="rect">
            <a:avLst/>
          </a:prstGeom>
          <a:ln>
            <a:noFill/>
          </a:ln>
        </p:spPr>
      </p:pic>
      <p:sp>
        <p:nvSpPr>
          <p:cNvPr id="25" name="Textfeld 24">
            <a:extLst>
              <a:ext uri="{FF2B5EF4-FFF2-40B4-BE49-F238E27FC236}">
                <a16:creationId xmlns:a16="http://schemas.microsoft.com/office/drawing/2014/main" id="{63F285B8-6A01-44C4-9174-BFE25E174A76}"/>
              </a:ext>
            </a:extLst>
          </p:cNvPr>
          <p:cNvSpPr txBox="1"/>
          <p:nvPr/>
        </p:nvSpPr>
        <p:spPr>
          <a:xfrm>
            <a:off x="7119688" y="3579642"/>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5" name="Textfeld 4">
            <a:extLst>
              <a:ext uri="{FF2B5EF4-FFF2-40B4-BE49-F238E27FC236}">
                <a16:creationId xmlns:a16="http://schemas.microsoft.com/office/drawing/2014/main" id="{578B23A5-6F8B-4B83-922A-7BB188DB83CD}"/>
              </a:ext>
            </a:extLst>
          </p:cNvPr>
          <p:cNvSpPr txBox="1"/>
          <p:nvPr/>
        </p:nvSpPr>
        <p:spPr>
          <a:xfrm rot="20871050">
            <a:off x="620812" y="3972662"/>
            <a:ext cx="7665719" cy="830997"/>
          </a:xfrm>
          <a:prstGeom prst="rect">
            <a:avLst/>
          </a:prstGeom>
          <a:solidFill>
            <a:schemeClr val="bg2">
              <a:lumMod val="90000"/>
            </a:schemeClr>
          </a:solidFill>
        </p:spPr>
        <p:txBody>
          <a:bodyPr wrap="square" rtlCol="0">
            <a:spAutoFit/>
          </a:bodyPr>
          <a:lstStyle/>
          <a:p>
            <a:r>
              <a:rPr lang="de-DE" sz="1600" b="1" dirty="0">
                <a:solidFill>
                  <a:srgbClr val="FF0000"/>
                </a:solidFill>
              </a:rPr>
              <a:t>Implementierung 3D</a:t>
            </a:r>
          </a:p>
          <a:p>
            <a:r>
              <a:rPr lang="de-DE" sz="1600" b="1" dirty="0">
                <a:solidFill>
                  <a:srgbClr val="FF0000"/>
                </a:solidFill>
                <a:sym typeface="Wingdings" panose="05000000000000000000" pitchFamily="2" charset="2"/>
              </a:rPr>
              <a:t> kurzes Video (Greifer), Renderings mit Ansichten (Greifarm, Peripherie, Boxen)</a:t>
            </a:r>
            <a:endParaRPr lang="de-DE" sz="1600" b="1" dirty="0">
              <a:solidFill>
                <a:srgbClr val="FF0000"/>
              </a:solidFill>
            </a:endParaRPr>
          </a:p>
        </p:txBody>
      </p:sp>
      <p:sp>
        <p:nvSpPr>
          <p:cNvPr id="7" name="Textfeld 6">
            <a:extLst>
              <a:ext uri="{FF2B5EF4-FFF2-40B4-BE49-F238E27FC236}">
                <a16:creationId xmlns:a16="http://schemas.microsoft.com/office/drawing/2014/main" id="{53B6FFE1-2FE2-439D-B286-16DAA5B4CA06}"/>
              </a:ext>
            </a:extLst>
          </p:cNvPr>
          <p:cNvSpPr txBox="1"/>
          <p:nvPr/>
        </p:nvSpPr>
        <p:spPr>
          <a:xfrm rot="20871050">
            <a:off x="945932" y="4828614"/>
            <a:ext cx="7665719" cy="584775"/>
          </a:xfrm>
          <a:prstGeom prst="rect">
            <a:avLst/>
          </a:prstGeom>
          <a:solidFill>
            <a:schemeClr val="bg2">
              <a:lumMod val="90000"/>
            </a:schemeClr>
          </a:solidFill>
        </p:spPr>
        <p:txBody>
          <a:bodyPr wrap="square" rtlCol="0">
            <a:spAutoFit/>
          </a:bodyPr>
          <a:lstStyle/>
          <a:p>
            <a:r>
              <a:rPr lang="de-DE" sz="1600" b="1" dirty="0">
                <a:solidFill>
                  <a:srgbClr val="FF0000"/>
                </a:solidFill>
              </a:rPr>
              <a:t>Implementierung C# oder Aktivitätsdiagramme</a:t>
            </a:r>
          </a:p>
          <a:p>
            <a:r>
              <a:rPr lang="de-DE" sz="1600" b="1" dirty="0">
                <a:solidFill>
                  <a:srgbClr val="FF0000"/>
                </a:solidFill>
                <a:sym typeface="Wingdings" panose="05000000000000000000" pitchFamily="2" charset="2"/>
              </a:rPr>
              <a:t> Objekterkennung und -bergung</a:t>
            </a:r>
            <a:endParaRPr lang="de-DE" sz="1600" b="1" dirty="0">
              <a:solidFill>
                <a:srgbClr val="FF0000"/>
              </a:solidFill>
            </a:endParaRPr>
          </a:p>
        </p:txBody>
      </p:sp>
      <p:pic>
        <p:nvPicPr>
          <p:cNvPr id="2" name="Grafik 1">
            <a:extLst>
              <a:ext uri="{FF2B5EF4-FFF2-40B4-BE49-F238E27FC236}">
                <a16:creationId xmlns:a16="http://schemas.microsoft.com/office/drawing/2014/main" id="{C67F71F5-7073-44AC-83A3-0E09171A2BD6}"/>
              </a:ext>
            </a:extLst>
          </p:cNvPr>
          <p:cNvPicPr>
            <a:picLocks noChangeAspect="1"/>
          </p:cNvPicPr>
          <p:nvPr/>
        </p:nvPicPr>
        <p:blipFill>
          <a:blip r:embed="rId6"/>
          <a:stretch>
            <a:fillRect/>
          </a:stretch>
        </p:blipFill>
        <p:spPr>
          <a:xfrm>
            <a:off x="10106359" y="1894021"/>
            <a:ext cx="1520488" cy="1733099"/>
          </a:xfrm>
          <a:prstGeom prst="rect">
            <a:avLst/>
          </a:prstGeom>
        </p:spPr>
      </p:pic>
      <p:pic>
        <p:nvPicPr>
          <p:cNvPr id="3" name="Grafik 2">
            <a:extLst>
              <a:ext uri="{FF2B5EF4-FFF2-40B4-BE49-F238E27FC236}">
                <a16:creationId xmlns:a16="http://schemas.microsoft.com/office/drawing/2014/main" id="{6FC7C6E7-2370-44E6-8673-CFF6EC811CB5}"/>
              </a:ext>
            </a:extLst>
          </p:cNvPr>
          <p:cNvPicPr>
            <a:picLocks noChangeAspect="1"/>
          </p:cNvPicPr>
          <p:nvPr/>
        </p:nvPicPr>
        <p:blipFill>
          <a:blip r:embed="rId7"/>
          <a:stretch>
            <a:fillRect/>
          </a:stretch>
        </p:blipFill>
        <p:spPr>
          <a:xfrm>
            <a:off x="12116496" y="2039108"/>
            <a:ext cx="1075939" cy="844000"/>
          </a:xfrm>
          <a:prstGeom prst="rect">
            <a:avLst/>
          </a:prstGeom>
        </p:spPr>
      </p:pic>
      <p:pic>
        <p:nvPicPr>
          <p:cNvPr id="4" name="Grafik 3">
            <a:extLst>
              <a:ext uri="{FF2B5EF4-FFF2-40B4-BE49-F238E27FC236}">
                <a16:creationId xmlns:a16="http://schemas.microsoft.com/office/drawing/2014/main" id="{125BB33C-1433-4FBA-B692-655C715E5BE5}"/>
              </a:ext>
            </a:extLst>
          </p:cNvPr>
          <p:cNvPicPr>
            <a:picLocks noChangeAspect="1"/>
          </p:cNvPicPr>
          <p:nvPr/>
        </p:nvPicPr>
        <p:blipFill>
          <a:blip r:embed="rId8"/>
          <a:stretch>
            <a:fillRect/>
          </a:stretch>
        </p:blipFill>
        <p:spPr>
          <a:xfrm>
            <a:off x="11626847" y="2516538"/>
            <a:ext cx="489649" cy="534748"/>
          </a:xfrm>
          <a:prstGeom prst="rect">
            <a:avLst/>
          </a:prstGeom>
        </p:spPr>
      </p:pic>
      <p:pic>
        <p:nvPicPr>
          <p:cNvPr id="6" name="Grafik 5">
            <a:extLst>
              <a:ext uri="{FF2B5EF4-FFF2-40B4-BE49-F238E27FC236}">
                <a16:creationId xmlns:a16="http://schemas.microsoft.com/office/drawing/2014/main" id="{1D319363-7FE2-46A1-B0D0-EAC441E99E7D}"/>
              </a:ext>
            </a:extLst>
          </p:cNvPr>
          <p:cNvPicPr>
            <a:picLocks noChangeAspect="1"/>
          </p:cNvPicPr>
          <p:nvPr/>
        </p:nvPicPr>
        <p:blipFill>
          <a:blip r:embed="rId9"/>
          <a:stretch>
            <a:fillRect/>
          </a:stretch>
        </p:blipFill>
        <p:spPr>
          <a:xfrm>
            <a:off x="12113914" y="2923646"/>
            <a:ext cx="1069496" cy="831114"/>
          </a:xfrm>
          <a:prstGeom prst="rect">
            <a:avLst/>
          </a:prstGeom>
        </p:spPr>
      </p:pic>
    </p:spTree>
    <p:extLst>
      <p:ext uri="{BB962C8B-B14F-4D97-AF65-F5344CB8AC3E}">
        <p14:creationId xmlns:p14="http://schemas.microsoft.com/office/powerpoint/2010/main" val="170726496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1" name="Grafik 4"/>
          <p:cNvPicPr/>
          <p:nvPr/>
        </p:nvPicPr>
        <p:blipFill>
          <a:blip r:embed="rId2"/>
          <a:stretch/>
        </p:blipFill>
        <p:spPr>
          <a:xfrm>
            <a:off x="926280" y="2000160"/>
            <a:ext cx="4680360" cy="3364560"/>
          </a:xfrm>
          <a:prstGeom prst="rect">
            <a:avLst/>
          </a:prstGeom>
          <a:ln>
            <a:noFill/>
          </a:ln>
        </p:spPr>
      </p:pic>
      <p:sp>
        <p:nvSpPr>
          <p:cNvPr id="132"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err="1">
                <a:solidFill>
                  <a:srgbClr val="404040"/>
                </a:solidFill>
                <a:latin typeface="Calibri Light"/>
              </a:rPr>
              <a:t>Produktübersicht</a:t>
            </a:r>
            <a:endParaRPr lang="en-US" sz="4800" b="0" strike="noStrike" spc="-1" dirty="0">
              <a:solidFill>
                <a:srgbClr val="000000"/>
              </a:solidFill>
              <a:latin typeface="Calibri"/>
            </a:endParaRPr>
          </a:p>
        </p:txBody>
      </p:sp>
      <p:sp>
        <p:nvSpPr>
          <p:cNvPr id="133"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C7B28BA-4A31-48C0-B58B-9C25035C3B9F}" type="slidenum">
              <a:rPr lang="de-DE" sz="1050" b="0" strike="noStrike" spc="-1">
                <a:solidFill>
                  <a:srgbClr val="FFFFFF"/>
                </a:solidFill>
                <a:latin typeface="Calibri"/>
              </a:rPr>
              <a:t>6</a:t>
            </a:fld>
            <a:endParaRPr lang="de-DE" sz="1050" b="0" strike="noStrike" spc="-1">
              <a:latin typeface="Times New Roman"/>
            </a:endParaRPr>
          </a:p>
        </p:txBody>
      </p:sp>
      <p:sp>
        <p:nvSpPr>
          <p:cNvPr id="134"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5" name="CustomShape 4"/>
          <p:cNvSpPr/>
          <p:nvPr/>
        </p:nvSpPr>
        <p:spPr>
          <a:xfrm>
            <a:off x="936720" y="5351040"/>
            <a:ext cx="225828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Abb.5: </a:t>
            </a:r>
            <a:r>
              <a:rPr lang="de-DE" sz="1200" b="1" strike="noStrike" spc="-1" dirty="0" err="1">
                <a:solidFill>
                  <a:srgbClr val="000000"/>
                </a:solidFill>
                <a:latin typeface="Calibri"/>
              </a:rPr>
              <a:t>Product</a:t>
            </a:r>
            <a:r>
              <a:rPr lang="de-DE" sz="1200" b="1" strike="noStrike" spc="-1" dirty="0">
                <a:solidFill>
                  <a:srgbClr val="000000"/>
                </a:solidFill>
                <a:latin typeface="Calibri"/>
              </a:rPr>
              <a:t> </a:t>
            </a:r>
            <a:r>
              <a:rPr lang="de-DE" sz="1200" b="1" strike="noStrike" spc="-1" dirty="0" err="1">
                <a:solidFill>
                  <a:srgbClr val="000000"/>
                </a:solidFill>
                <a:latin typeface="Calibri"/>
              </a:rPr>
              <a:t>context</a:t>
            </a:r>
            <a:r>
              <a:rPr lang="de-DE" sz="1200" b="1" strike="noStrike" spc="-1" dirty="0">
                <a:solidFill>
                  <a:srgbClr val="000000"/>
                </a:solidFill>
                <a:latin typeface="Calibri"/>
              </a:rPr>
              <a:t> </a:t>
            </a:r>
            <a:r>
              <a:rPr lang="de-DE" sz="1200" b="1" strike="noStrike" spc="-1" dirty="0" err="1">
                <a:solidFill>
                  <a:srgbClr val="000000"/>
                </a:solidFill>
                <a:latin typeface="Calibri"/>
              </a:rPr>
              <a:t>overview</a:t>
            </a:r>
            <a:endParaRPr lang="de-DE" sz="12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Systemumgebung</a:t>
            </a:r>
            <a:endParaRPr lang="en-US" sz="4800" b="0" strike="noStrike" spc="-1">
              <a:solidFill>
                <a:srgbClr val="000000"/>
              </a:solidFill>
              <a:latin typeface="Calibri"/>
            </a:endParaRPr>
          </a:p>
        </p:txBody>
      </p:sp>
      <p:sp>
        <p:nvSpPr>
          <p:cNvPr id="13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A24A8122-0D93-4B93-B9D4-9AE81A35AF21}" type="slidenum">
              <a:rPr lang="de-DE" sz="1050" b="0" strike="noStrike" spc="-1">
                <a:solidFill>
                  <a:srgbClr val="FFFFFF"/>
                </a:solidFill>
                <a:latin typeface="Calibri"/>
              </a:rPr>
              <a:t>7</a:t>
            </a:fld>
            <a:endParaRPr lang="de-DE" sz="1050" b="0" strike="noStrike" spc="-1">
              <a:latin typeface="Times New Roman"/>
            </a:endParaRPr>
          </a:p>
        </p:txBody>
      </p:sp>
      <p:sp>
        <p:nvSpPr>
          <p:cNvPr id="138"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9" name="CustomShape 4"/>
          <p:cNvSpPr/>
          <p:nvPr/>
        </p:nvSpPr>
        <p:spPr>
          <a:xfrm>
            <a:off x="926640" y="6023341"/>
            <a:ext cx="193680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Abb.6: System </a:t>
            </a:r>
            <a:r>
              <a:rPr lang="de-DE" sz="1200" b="1" strike="noStrike" spc="-1" dirty="0" err="1">
                <a:solidFill>
                  <a:srgbClr val="000000"/>
                </a:solidFill>
                <a:latin typeface="Calibri"/>
              </a:rPr>
              <a:t>environment</a:t>
            </a:r>
            <a:endParaRPr lang="de-DE" sz="1200" b="0" strike="noStrike" spc="-1" dirty="0">
              <a:latin typeface="Arial"/>
            </a:endParaRPr>
          </a:p>
        </p:txBody>
      </p:sp>
      <p:pic>
        <p:nvPicPr>
          <p:cNvPr id="5" name="Grafik 4">
            <a:extLst>
              <a:ext uri="{FF2B5EF4-FFF2-40B4-BE49-F238E27FC236}">
                <a16:creationId xmlns:a16="http://schemas.microsoft.com/office/drawing/2014/main" id="{D9FD63A3-60DB-4E18-B035-1AEE9846A7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640" y="1778306"/>
            <a:ext cx="4998299" cy="4245035"/>
          </a:xfrm>
          <a:prstGeom prst="rect">
            <a:avLst/>
          </a:prstGeom>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5">
            <a:extLst>
              <a:ext uri="{FF2B5EF4-FFF2-40B4-BE49-F238E27FC236}">
                <a16:creationId xmlns:a16="http://schemas.microsoft.com/office/drawing/2014/main" id="{49767B81-9FC6-40F8-9689-5D513A9B64C1}"/>
              </a:ext>
            </a:extLst>
          </p:cNvPr>
          <p:cNvSpPr/>
          <p:nvPr/>
        </p:nvSpPr>
        <p:spPr bwMode="auto">
          <a:xfrm>
            <a:off x="822960" y="2313910"/>
            <a:ext cx="5943493" cy="13156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8</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panose="05000000000000000000" pitchFamily="2" charset="2"/>
              <a:buChar char="ü"/>
            </a:pPr>
            <a:endParaRPr lang="de-DE" sz="800" b="0" strike="noStrike" spc="-1" dirty="0">
              <a:solidFill>
                <a:srgbClr val="000000"/>
              </a:solidFill>
              <a:latin typeface="Calibri" panose="020F0502020204030204" pitchFamily="34" charset="0"/>
              <a:cs typeface="Calibri" panose="020F0502020204030204" pitchFamily="34" charset="0"/>
            </a:endParaRPr>
          </a:p>
          <a:p>
            <a:pPr marL="286110" indent="-285750">
              <a:lnSpc>
                <a:spcPct val="100000"/>
              </a:lnSpc>
              <a:buClr>
                <a:srgbClr val="808080"/>
              </a:buClr>
              <a:buFont typeface="Wingdings" panose="05000000000000000000" pitchFamily="2"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310" lvl="1" indent="-285750">
              <a:buClr>
                <a:srgbClr val="808080"/>
              </a:buClr>
              <a:buFont typeface="Wingdings" panose="05000000000000000000" pitchFamily="2"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Referenzen + Literatur</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135808874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Requirements </a:t>
            </a:r>
            <a:endParaRPr lang="en-US" sz="4800" b="0" strike="noStrike" spc="-1">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9</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44" name="CustomShape 4"/>
          <p:cNvSpPr/>
          <p:nvPr/>
        </p:nvSpPr>
        <p:spPr>
          <a:xfrm>
            <a:off x="893160" y="6023160"/>
            <a:ext cx="148428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Tab.1: </a:t>
            </a:r>
            <a:r>
              <a:rPr lang="de-DE" sz="1200" b="1" strike="noStrike" spc="-1" dirty="0" err="1">
                <a:solidFill>
                  <a:srgbClr val="000000"/>
                </a:solidFill>
                <a:latin typeface="Calibri"/>
              </a:rPr>
              <a:t>Requirements</a:t>
            </a:r>
            <a:endParaRPr lang="de-DE" sz="1200" b="0" strike="noStrike" spc="-1" dirty="0">
              <a:latin typeface="Arial"/>
            </a:endParaRPr>
          </a:p>
          <a:p>
            <a:pPr>
              <a:lnSpc>
                <a:spcPct val="100000"/>
              </a:lnSpc>
            </a:pPr>
            <a:endParaRPr lang="de-DE" sz="1200" b="0" strike="noStrike" spc="-1" dirty="0">
              <a:latin typeface="Arial"/>
            </a:endParaRPr>
          </a:p>
        </p:txBody>
      </p:sp>
      <p:pic>
        <p:nvPicPr>
          <p:cNvPr id="145" name="Grafik 5"/>
          <p:cNvPicPr/>
          <p:nvPr/>
        </p:nvPicPr>
        <p:blipFill>
          <a:blip r:embed="rId2"/>
          <a:stretch/>
        </p:blipFill>
        <p:spPr>
          <a:xfrm>
            <a:off x="885600" y="1875453"/>
            <a:ext cx="6345624" cy="4097307"/>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Graustuf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Graustuf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2481</Words>
  <Application>Microsoft Office PowerPoint</Application>
  <PresentationFormat>Bildschirmpräsentation (4:3)</PresentationFormat>
  <Paragraphs>570</Paragraphs>
  <Slides>56</Slides>
  <Notes>38</Notes>
  <HiddenSlides>0</HiddenSlides>
  <MMClips>0</MMClips>
  <ScaleCrop>false</ScaleCrop>
  <HeadingPairs>
    <vt:vector size="6" baseType="variant">
      <vt:variant>
        <vt:lpstr>Verwendete Schriftarten</vt:lpstr>
      </vt:variant>
      <vt:variant>
        <vt:i4>7</vt:i4>
      </vt:variant>
      <vt:variant>
        <vt:lpstr>Design</vt:lpstr>
      </vt:variant>
      <vt:variant>
        <vt:i4>2</vt:i4>
      </vt:variant>
      <vt:variant>
        <vt:lpstr>Folientitel</vt:lpstr>
      </vt:variant>
      <vt:variant>
        <vt:i4>56</vt:i4>
      </vt:variant>
    </vt:vector>
  </HeadingPairs>
  <TitlesOfParts>
    <vt:vector size="65" baseType="lpstr">
      <vt:lpstr>-apple-system</vt:lpstr>
      <vt:lpstr>Arial</vt:lpstr>
      <vt:lpstr>Calibri</vt:lpstr>
      <vt:lpstr>Calibri Light</vt:lpstr>
      <vt:lpstr>Symbol</vt:lpstr>
      <vt:lpstr>Times New Roman</vt:lpstr>
      <vt:lpstr>Wingdings</vt:lpstr>
      <vt:lpstr>Office Theme</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BackUp</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subject/>
  <dc:creator>Löbel, Melanie</dc:creator>
  <dc:description/>
  <cp:lastModifiedBy>Melanie Löbel</cp:lastModifiedBy>
  <cp:revision>537</cp:revision>
  <cp:lastPrinted>2020-08-12T10:51:35Z</cp:lastPrinted>
  <dcterms:created xsi:type="dcterms:W3CDTF">2019-04-05T07:17:35Z</dcterms:created>
  <dcterms:modified xsi:type="dcterms:W3CDTF">2020-08-23T07:56:35Z</dcterms:modified>
  <dc:language>de-DE</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11</vt:i4>
  </property>
  <property fmtid="{D5CDD505-2E9C-101B-9397-08002B2CF9AE}" pid="8" name="PresentationFormat">
    <vt:lpwstr>Bildschirmpräsentation (4:3)</vt:lpwstr>
  </property>
  <property fmtid="{D5CDD505-2E9C-101B-9397-08002B2CF9AE}" pid="9" name="ScaleCrop">
    <vt:bool>false</vt:bool>
  </property>
  <property fmtid="{D5CDD505-2E9C-101B-9397-08002B2CF9AE}" pid="10" name="ShareDoc">
    <vt:bool>false</vt:bool>
  </property>
  <property fmtid="{D5CDD505-2E9C-101B-9397-08002B2CF9AE}" pid="11" name="Slides">
    <vt:i4>24</vt:i4>
  </property>
</Properties>
</file>